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608" r:id="rId2"/>
    <p:sldId id="644" r:id="rId3"/>
    <p:sldId id="645" r:id="rId4"/>
    <p:sldId id="646" r:id="rId5"/>
    <p:sldId id="647" r:id="rId6"/>
    <p:sldId id="648" r:id="rId7"/>
    <p:sldId id="649" r:id="rId8"/>
    <p:sldId id="650" r:id="rId9"/>
    <p:sldId id="651" r:id="rId10"/>
    <p:sldId id="652" r:id="rId11"/>
    <p:sldId id="653" r:id="rId12"/>
    <p:sldId id="654" r:id="rId13"/>
    <p:sldId id="655" r:id="rId14"/>
    <p:sldId id="656" r:id="rId15"/>
    <p:sldId id="657" r:id="rId16"/>
    <p:sldId id="658" r:id="rId17"/>
    <p:sldId id="659" r:id="rId18"/>
    <p:sldId id="660" r:id="rId19"/>
    <p:sldId id="661" r:id="rId20"/>
    <p:sldId id="662" r:id="rId21"/>
    <p:sldId id="663" r:id="rId22"/>
    <p:sldId id="664" r:id="rId23"/>
    <p:sldId id="665" r:id="rId24"/>
    <p:sldId id="666" r:id="rId25"/>
    <p:sldId id="519" r:id="rId26"/>
    <p:sldId id="465" r:id="rId27"/>
    <p:sldId id="561" r:id="rId28"/>
    <p:sldId id="525" r:id="rId29"/>
    <p:sldId id="526" r:id="rId30"/>
    <p:sldId id="527" r:id="rId31"/>
    <p:sldId id="528" r:id="rId32"/>
    <p:sldId id="529" r:id="rId33"/>
    <p:sldId id="530" r:id="rId34"/>
    <p:sldId id="633" r:id="rId35"/>
    <p:sldId id="634" r:id="rId36"/>
    <p:sldId id="635" r:id="rId37"/>
    <p:sldId id="636" r:id="rId38"/>
    <p:sldId id="637" r:id="rId39"/>
    <p:sldId id="638" r:id="rId40"/>
    <p:sldId id="639" r:id="rId41"/>
    <p:sldId id="640" r:id="rId42"/>
    <p:sldId id="641" r:id="rId43"/>
    <p:sldId id="642" r:id="rId44"/>
    <p:sldId id="564" r:id="rId45"/>
    <p:sldId id="544" r:id="rId46"/>
    <p:sldId id="545" r:id="rId47"/>
    <p:sldId id="557" r:id="rId48"/>
    <p:sldId id="559" r:id="rId49"/>
    <p:sldId id="643" r:id="rId50"/>
    <p:sldId id="546" r:id="rId51"/>
    <p:sldId id="552" r:id="rId52"/>
    <p:sldId id="548" r:id="rId53"/>
    <p:sldId id="566" r:id="rId54"/>
    <p:sldId id="549" r:id="rId55"/>
    <p:sldId id="553" r:id="rId56"/>
    <p:sldId id="554" r:id="rId57"/>
    <p:sldId id="555" r:id="rId58"/>
    <p:sldId id="563" r:id="rId59"/>
    <p:sldId id="562" r:id="rId60"/>
    <p:sldId id="572" r:id="rId61"/>
    <p:sldId id="588" r:id="rId62"/>
    <p:sldId id="589" r:id="rId63"/>
    <p:sldId id="592" r:id="rId64"/>
    <p:sldId id="594" r:id="rId65"/>
    <p:sldId id="602" r:id="rId66"/>
    <p:sldId id="603" r:id="rId67"/>
    <p:sldId id="604" r:id="rId68"/>
    <p:sldId id="60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2" autoAdjust="0"/>
    <p:restoredTop sz="94660"/>
  </p:normalViewPr>
  <p:slideViewPr>
    <p:cSldViewPr snapToGrid="0" snapToObjects="1">
      <p:cViewPr>
        <p:scale>
          <a:sx n="110" d="100"/>
          <a:sy n="110" d="100"/>
        </p:scale>
        <p:origin x="3312" y="13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94.jpeg"/><Relationship Id="rId1" Type="http://schemas.openxmlformats.org/officeDocument/2006/relationships/image" Target="../media/image91.jpeg"/><Relationship Id="rId2" Type="http://schemas.openxmlformats.org/officeDocument/2006/relationships/image" Target="../media/image9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D088E-138A-C54E-A936-44281FB830EB}" type="doc">
      <dgm:prSet loTypeId="urn:microsoft.com/office/officeart/2005/8/layout/vList3#1" loCatId="" qsTypeId="urn:microsoft.com/office/officeart/2005/8/quickstyle/simple4" qsCatId="simple" csTypeId="urn:microsoft.com/office/officeart/2005/8/colors/accent1_2" csCatId="accent1" phldr="1"/>
      <dgm:spPr/>
    </dgm:pt>
    <dgm:pt modelId="{19D64B9E-C98A-594C-9D82-3D93B092301F}">
      <dgm:prSet phldrT="[Text]"/>
      <dgm:spPr/>
      <dgm:t>
        <a:bodyPr/>
        <a:lstStyle/>
        <a:p>
          <a:r>
            <a:rPr lang="en-US" b="1" dirty="0" smtClean="0">
              <a:solidFill>
                <a:schemeClr val="bg1"/>
              </a:solidFill>
              <a:latin typeface="Arial" charset="0"/>
              <a:ea typeface="ＭＳ Ｐゴシック" pitchFamily="-107" charset="-128"/>
            </a:rPr>
            <a:t>Transportation</a:t>
          </a:r>
          <a:endParaRPr lang="en-US" dirty="0">
            <a:solidFill>
              <a:schemeClr val="bg1"/>
            </a:solidFill>
          </a:endParaRPr>
        </a:p>
      </dgm:t>
    </dgm:pt>
    <dgm:pt modelId="{6AB2B967-3D29-6145-A719-E65CAD68699C}" type="parTrans" cxnId="{9D135CF1-A723-F043-9DAD-BB91CD3383F3}">
      <dgm:prSet/>
      <dgm:spPr/>
      <dgm:t>
        <a:bodyPr/>
        <a:lstStyle/>
        <a:p>
          <a:endParaRPr lang="en-US"/>
        </a:p>
      </dgm:t>
    </dgm:pt>
    <dgm:pt modelId="{FD36A1E2-40A5-D043-9CB9-90BC57AD91D9}" type="sibTrans" cxnId="{9D135CF1-A723-F043-9DAD-BB91CD3383F3}">
      <dgm:prSet/>
      <dgm:spPr/>
      <dgm:t>
        <a:bodyPr/>
        <a:lstStyle/>
        <a:p>
          <a:endParaRPr lang="en-US"/>
        </a:p>
      </dgm:t>
    </dgm:pt>
    <dgm:pt modelId="{182D2287-D7B1-F34C-90CC-B81B655202B5}">
      <dgm:prSet phldrT="[Text]"/>
      <dgm:spPr/>
      <dgm:t>
        <a:bodyPr/>
        <a:lstStyle/>
        <a:p>
          <a:r>
            <a:rPr lang="en-US" b="1" dirty="0" smtClean="0">
              <a:solidFill>
                <a:srgbClr val="FFFFFF"/>
              </a:solidFill>
              <a:latin typeface="Arial" charset="0"/>
              <a:ea typeface="ＭＳ Ｐゴシック" pitchFamily="-107" charset="-128"/>
            </a:rPr>
            <a:t>Energy and Industrial Automation</a:t>
          </a:r>
          <a:endParaRPr lang="en-US" dirty="0">
            <a:solidFill>
              <a:srgbClr val="FFFFFF"/>
            </a:solidFill>
          </a:endParaRPr>
        </a:p>
      </dgm:t>
    </dgm:pt>
    <dgm:pt modelId="{405FD40D-58F7-0843-86EC-DBBC56DB1B18}" type="parTrans" cxnId="{B0AC5F8D-1A22-8A44-B24B-52D1E8E0F0C9}">
      <dgm:prSet/>
      <dgm:spPr/>
      <dgm:t>
        <a:bodyPr/>
        <a:lstStyle/>
        <a:p>
          <a:endParaRPr lang="en-US"/>
        </a:p>
      </dgm:t>
    </dgm:pt>
    <dgm:pt modelId="{AF58675F-B90E-914C-95C3-131AB479A750}" type="sibTrans" cxnId="{B0AC5F8D-1A22-8A44-B24B-52D1E8E0F0C9}">
      <dgm:prSet/>
      <dgm:spPr/>
      <dgm:t>
        <a:bodyPr/>
        <a:lstStyle/>
        <a:p>
          <a:endParaRPr lang="en-US"/>
        </a:p>
      </dgm:t>
    </dgm:pt>
    <dgm:pt modelId="{BC63220A-FB11-9E45-A5FD-3D48E598ACFC}">
      <dgm:prSet phldrT="[Text]"/>
      <dgm:spPr/>
      <dgm:t>
        <a:bodyPr/>
        <a:lstStyle/>
        <a:p>
          <a:r>
            <a:rPr lang="en-US" b="1" dirty="0" smtClean="0">
              <a:solidFill>
                <a:srgbClr val="FFFFFF"/>
              </a:solidFill>
              <a:latin typeface="Arial" charset="0"/>
              <a:ea typeface="ＭＳ Ｐゴシック" pitchFamily="-107" charset="-128"/>
            </a:rPr>
            <a:t>Healthcare and Biomedical</a:t>
          </a:r>
          <a:endParaRPr lang="en-US" dirty="0">
            <a:solidFill>
              <a:srgbClr val="FFFFFF"/>
            </a:solidFill>
          </a:endParaRPr>
        </a:p>
      </dgm:t>
    </dgm:pt>
    <dgm:pt modelId="{57C90D78-D4E2-C048-857A-0352FF31292C}" type="parTrans" cxnId="{10156403-E453-F84E-B6D0-00F11672DCDA}">
      <dgm:prSet/>
      <dgm:spPr/>
      <dgm:t>
        <a:bodyPr/>
        <a:lstStyle/>
        <a:p>
          <a:endParaRPr lang="en-US"/>
        </a:p>
      </dgm:t>
    </dgm:pt>
    <dgm:pt modelId="{7DCAE043-7EC9-794F-A767-D12F05936CF6}" type="sibTrans" cxnId="{10156403-E453-F84E-B6D0-00F11672DCDA}">
      <dgm:prSet/>
      <dgm:spPr/>
      <dgm:t>
        <a:bodyPr/>
        <a:lstStyle/>
        <a:p>
          <a:endParaRPr lang="en-US"/>
        </a:p>
      </dgm:t>
    </dgm:pt>
    <dgm:pt modelId="{8E21F2AB-D830-B74B-993C-B85ECDAD3212}">
      <dgm:prSet phldrT="[Text]"/>
      <dgm:spPr/>
      <dgm:t>
        <a:bodyPr/>
        <a:lstStyle/>
        <a:p>
          <a:r>
            <a:rPr lang="en-US" b="1" dirty="0" smtClean="0">
              <a:solidFill>
                <a:srgbClr val="FFFFFF"/>
              </a:solidFill>
              <a:latin typeface="Arial" charset="0"/>
              <a:ea typeface="ＭＳ Ｐゴシック" pitchFamily="-107" charset="-128"/>
            </a:rPr>
            <a:t>Critical Infrastructure</a:t>
          </a:r>
          <a:endParaRPr lang="en-US" b="1" dirty="0">
            <a:solidFill>
              <a:srgbClr val="FFFFFF"/>
            </a:solidFill>
          </a:endParaRPr>
        </a:p>
      </dgm:t>
    </dgm:pt>
    <dgm:pt modelId="{BC9D0C43-3AF5-9D43-8743-C62722BFC8A7}" type="parTrans" cxnId="{619D230B-D106-5C47-BFE6-2E61EF3BF49E}">
      <dgm:prSet/>
      <dgm:spPr/>
      <dgm:t>
        <a:bodyPr/>
        <a:lstStyle/>
        <a:p>
          <a:endParaRPr lang="en-US"/>
        </a:p>
      </dgm:t>
    </dgm:pt>
    <dgm:pt modelId="{E7F119A2-863B-864F-9A9E-15156707856E}" type="sibTrans" cxnId="{619D230B-D106-5C47-BFE6-2E61EF3BF49E}">
      <dgm:prSet/>
      <dgm:spPr/>
      <dgm:t>
        <a:bodyPr/>
        <a:lstStyle/>
        <a:p>
          <a:endParaRPr lang="en-US"/>
        </a:p>
      </dgm:t>
    </dgm:pt>
    <dgm:pt modelId="{A683F5B6-E7C0-F44F-B890-11C6FB8FA719}">
      <dgm:prSet phldrT="[Text]"/>
      <dgm:spPr/>
      <dgm:t>
        <a:bodyPr/>
        <a:lstStyle/>
        <a:p>
          <a:r>
            <a:rPr lang="en-US" dirty="0" smtClean="0">
              <a:solidFill>
                <a:schemeClr val="accent1">
                  <a:lumMod val="20000"/>
                  <a:lumOff val="80000"/>
                </a:schemeClr>
              </a:solidFill>
              <a:latin typeface="Arial" charset="0"/>
              <a:ea typeface="ＭＳ Ｐゴシック" pitchFamily="-107" charset="-128"/>
            </a:rPr>
            <a:t>Faster and safer aircraft</a:t>
          </a:r>
          <a:endParaRPr lang="en-US" dirty="0">
            <a:solidFill>
              <a:schemeClr val="accent1">
                <a:lumMod val="20000"/>
                <a:lumOff val="80000"/>
              </a:schemeClr>
            </a:solidFill>
          </a:endParaRPr>
        </a:p>
      </dgm:t>
    </dgm:pt>
    <dgm:pt modelId="{3F1861C7-ABB6-C84A-98DC-BD82BF0F5E0D}" type="parTrans" cxnId="{0C8C6096-DF77-6C42-92D1-E83227D5B36D}">
      <dgm:prSet/>
      <dgm:spPr/>
      <dgm:t>
        <a:bodyPr/>
        <a:lstStyle/>
        <a:p>
          <a:endParaRPr lang="en-US"/>
        </a:p>
      </dgm:t>
    </dgm:pt>
    <dgm:pt modelId="{FE73A796-F370-9C42-AB1F-4BC98ADBD93D}" type="sibTrans" cxnId="{0C8C6096-DF77-6C42-92D1-E83227D5B36D}">
      <dgm:prSet/>
      <dgm:spPr/>
      <dgm:t>
        <a:bodyPr/>
        <a:lstStyle/>
        <a:p>
          <a:endParaRPr lang="en-US"/>
        </a:p>
      </dgm:t>
    </dgm:pt>
    <dgm:pt modelId="{C27496CD-BD04-A54E-80A9-A965B2BAC17C}">
      <dgm:prSet/>
      <dgm:spPr/>
      <dgm:t>
        <a:bodyPr/>
        <a:lstStyle/>
        <a:p>
          <a:r>
            <a:rPr lang="en-US" dirty="0" smtClean="0">
              <a:solidFill>
                <a:schemeClr val="accent1">
                  <a:lumMod val="20000"/>
                  <a:lumOff val="80000"/>
                </a:schemeClr>
              </a:solidFill>
              <a:latin typeface="Arial" charset="0"/>
              <a:ea typeface="ＭＳ Ｐゴシック" pitchFamily="-107" charset="-128"/>
            </a:rPr>
            <a:t>Improved use of airspace</a:t>
          </a:r>
          <a:endParaRPr lang="en-US" dirty="0">
            <a:solidFill>
              <a:schemeClr val="accent1">
                <a:lumMod val="20000"/>
                <a:lumOff val="80000"/>
              </a:schemeClr>
            </a:solidFill>
            <a:latin typeface="Arial" charset="0"/>
            <a:ea typeface="ＭＳ Ｐゴシック" pitchFamily="-107" charset="-128"/>
          </a:endParaRPr>
        </a:p>
      </dgm:t>
    </dgm:pt>
    <dgm:pt modelId="{43318589-B4CA-5443-9B90-2D1ED268B715}" type="parTrans" cxnId="{4C5684F9-EFBF-144B-8275-503BD291DAE1}">
      <dgm:prSet/>
      <dgm:spPr/>
      <dgm:t>
        <a:bodyPr/>
        <a:lstStyle/>
        <a:p>
          <a:endParaRPr lang="en-US"/>
        </a:p>
      </dgm:t>
    </dgm:pt>
    <dgm:pt modelId="{7F067516-A449-C742-85E5-52082125440B}" type="sibTrans" cxnId="{4C5684F9-EFBF-144B-8275-503BD291DAE1}">
      <dgm:prSet/>
      <dgm:spPr/>
      <dgm:t>
        <a:bodyPr/>
        <a:lstStyle/>
        <a:p>
          <a:endParaRPr lang="en-US"/>
        </a:p>
      </dgm:t>
    </dgm:pt>
    <dgm:pt modelId="{BF7E2815-0BC7-8B49-9E4A-B85E0019C997}">
      <dgm:prSet/>
      <dgm:spPr/>
      <dgm:t>
        <a:bodyPr/>
        <a:lstStyle/>
        <a:p>
          <a:r>
            <a:rPr lang="en-US" dirty="0" smtClean="0">
              <a:solidFill>
                <a:schemeClr val="accent1">
                  <a:lumMod val="20000"/>
                  <a:lumOff val="80000"/>
                </a:schemeClr>
              </a:solidFill>
              <a:latin typeface="Arial" charset="0"/>
              <a:ea typeface="ＭＳ Ｐゴシック" pitchFamily="-107" charset="-128"/>
            </a:rPr>
            <a:t>Safer, more efficient cars</a:t>
          </a:r>
          <a:endParaRPr lang="en-US" dirty="0">
            <a:solidFill>
              <a:schemeClr val="accent1">
                <a:lumMod val="20000"/>
                <a:lumOff val="80000"/>
              </a:schemeClr>
            </a:solidFill>
            <a:latin typeface="Arial" charset="0"/>
            <a:ea typeface="ＭＳ Ｐゴシック" pitchFamily="-107" charset="-128"/>
          </a:endParaRPr>
        </a:p>
      </dgm:t>
    </dgm:pt>
    <dgm:pt modelId="{05000F94-CF98-4945-BF7B-385E6C3B165A}" type="parTrans" cxnId="{8280DA60-741C-BD41-90C6-7F6C30662F25}">
      <dgm:prSet/>
      <dgm:spPr/>
      <dgm:t>
        <a:bodyPr/>
        <a:lstStyle/>
        <a:p>
          <a:endParaRPr lang="en-US"/>
        </a:p>
      </dgm:t>
    </dgm:pt>
    <dgm:pt modelId="{25F0155C-0B5F-B546-AFC2-D1AA52D5733F}" type="sibTrans" cxnId="{8280DA60-741C-BD41-90C6-7F6C30662F25}">
      <dgm:prSet/>
      <dgm:spPr/>
      <dgm:t>
        <a:bodyPr/>
        <a:lstStyle/>
        <a:p>
          <a:endParaRPr lang="en-US"/>
        </a:p>
      </dgm:t>
    </dgm:pt>
    <dgm:pt modelId="{54F7D790-2C73-C841-B0E4-94ED5477E748}">
      <dgm:prSet/>
      <dgm:spPr/>
      <dgm:t>
        <a:bodyPr/>
        <a:lstStyle/>
        <a:p>
          <a:r>
            <a:rPr lang="en-US" dirty="0" smtClean="0">
              <a:latin typeface="Arial" charset="0"/>
              <a:ea typeface="ＭＳ Ｐゴシック" pitchFamily="-107" charset="-128"/>
            </a:rPr>
            <a:t>Homes and offices that are more energy efficient and cheaper to operate</a:t>
          </a:r>
          <a:endParaRPr lang="en-US" dirty="0"/>
        </a:p>
      </dgm:t>
    </dgm:pt>
    <dgm:pt modelId="{71D76893-C972-9445-A899-8FE747B52246}" type="parTrans" cxnId="{16783814-7BDC-F94C-8633-858C1D793663}">
      <dgm:prSet/>
      <dgm:spPr/>
      <dgm:t>
        <a:bodyPr/>
        <a:lstStyle/>
        <a:p>
          <a:endParaRPr lang="en-US"/>
        </a:p>
      </dgm:t>
    </dgm:pt>
    <dgm:pt modelId="{09FECE94-CCF2-7E41-B214-551F8628D34A}" type="sibTrans" cxnId="{16783814-7BDC-F94C-8633-858C1D793663}">
      <dgm:prSet/>
      <dgm:spPr/>
      <dgm:t>
        <a:bodyPr/>
        <a:lstStyle/>
        <a:p>
          <a:endParaRPr lang="en-US"/>
        </a:p>
      </dgm:t>
    </dgm:pt>
    <dgm:pt modelId="{7056B38D-CFC4-6543-8174-BED2EAB9B97E}">
      <dgm:prSet/>
      <dgm:spPr/>
      <dgm:t>
        <a:bodyPr/>
        <a:lstStyle/>
        <a:p>
          <a:r>
            <a:rPr lang="en-US" dirty="0" smtClean="0">
              <a:latin typeface="Arial" charset="0"/>
              <a:ea typeface="ＭＳ Ｐゴシック" pitchFamily="-107" charset="-128"/>
            </a:rPr>
            <a:t>Distributed micro-generation for the grid</a:t>
          </a:r>
          <a:endParaRPr lang="en-US" dirty="0">
            <a:latin typeface="Arial" charset="0"/>
            <a:ea typeface="ＭＳ Ｐゴシック" pitchFamily="-107" charset="-128"/>
          </a:endParaRPr>
        </a:p>
      </dgm:t>
    </dgm:pt>
    <dgm:pt modelId="{D157BC65-2A03-C246-A4CE-627F50173F86}" type="parTrans" cxnId="{24FEC534-C263-9041-A353-2DC05931DC74}">
      <dgm:prSet/>
      <dgm:spPr/>
      <dgm:t>
        <a:bodyPr/>
        <a:lstStyle/>
        <a:p>
          <a:endParaRPr lang="en-US"/>
        </a:p>
      </dgm:t>
    </dgm:pt>
    <dgm:pt modelId="{FD7FDFC7-1AC9-CB40-A0E2-10A5D45521E0}" type="sibTrans" cxnId="{24FEC534-C263-9041-A353-2DC05931DC74}">
      <dgm:prSet/>
      <dgm:spPr/>
      <dgm:t>
        <a:bodyPr/>
        <a:lstStyle/>
        <a:p>
          <a:endParaRPr lang="en-US"/>
        </a:p>
      </dgm:t>
    </dgm:pt>
    <dgm:pt modelId="{27FBCB61-9874-E843-A767-60EBA159EC1E}">
      <dgm:prSet/>
      <dgm:spPr/>
      <dgm:t>
        <a:bodyPr/>
        <a:lstStyle/>
        <a:p>
          <a:r>
            <a:rPr lang="en-US" dirty="0" smtClean="0">
              <a:latin typeface="Arial" charset="0"/>
              <a:ea typeface="ＭＳ Ｐゴシック" pitchFamily="-107" charset="-128"/>
            </a:rPr>
            <a:t>Increased use of effective in-home care</a:t>
          </a:r>
          <a:endParaRPr lang="en-US" dirty="0"/>
        </a:p>
      </dgm:t>
    </dgm:pt>
    <dgm:pt modelId="{0FFC6F74-28DE-2640-85A7-F514F57023CA}" type="parTrans" cxnId="{36486CC2-AD60-294B-B03A-7E740F4A643A}">
      <dgm:prSet/>
      <dgm:spPr/>
      <dgm:t>
        <a:bodyPr/>
        <a:lstStyle/>
        <a:p>
          <a:endParaRPr lang="en-US"/>
        </a:p>
      </dgm:t>
    </dgm:pt>
    <dgm:pt modelId="{2412A9A4-E82C-6944-813C-9DEA901B3F80}" type="sibTrans" cxnId="{36486CC2-AD60-294B-B03A-7E740F4A643A}">
      <dgm:prSet/>
      <dgm:spPr/>
      <dgm:t>
        <a:bodyPr/>
        <a:lstStyle/>
        <a:p>
          <a:endParaRPr lang="en-US"/>
        </a:p>
      </dgm:t>
    </dgm:pt>
    <dgm:pt modelId="{3FC2148E-7C4B-9B41-B3FC-71E68AEA1C77}">
      <dgm:prSet/>
      <dgm:spPr/>
      <dgm:t>
        <a:bodyPr/>
        <a:lstStyle/>
        <a:p>
          <a:r>
            <a:rPr lang="en-US" dirty="0" smtClean="0">
              <a:latin typeface="Arial" charset="0"/>
              <a:ea typeface="ＭＳ Ｐゴシック" pitchFamily="-107" charset="-128"/>
            </a:rPr>
            <a:t>More capable devices for diagnosis</a:t>
          </a:r>
          <a:endParaRPr lang="en-US" dirty="0">
            <a:latin typeface="Arial" charset="0"/>
            <a:ea typeface="ＭＳ Ｐゴシック" pitchFamily="-107" charset="-128"/>
          </a:endParaRPr>
        </a:p>
      </dgm:t>
    </dgm:pt>
    <dgm:pt modelId="{C9ED7999-43F9-4849-9F0E-7ED0AD01389D}" type="parTrans" cxnId="{EFCF5CA8-203E-2940-ABA0-D21F73636CA0}">
      <dgm:prSet/>
      <dgm:spPr/>
      <dgm:t>
        <a:bodyPr/>
        <a:lstStyle/>
        <a:p>
          <a:endParaRPr lang="en-US"/>
        </a:p>
      </dgm:t>
    </dgm:pt>
    <dgm:pt modelId="{77595363-E00C-4642-947F-6160B51BBF50}" type="sibTrans" cxnId="{EFCF5CA8-203E-2940-ABA0-D21F73636CA0}">
      <dgm:prSet/>
      <dgm:spPr/>
      <dgm:t>
        <a:bodyPr/>
        <a:lstStyle/>
        <a:p>
          <a:endParaRPr lang="en-US"/>
        </a:p>
      </dgm:t>
    </dgm:pt>
    <dgm:pt modelId="{4B7A344A-7CD7-7E45-B7A1-C436FB65EAB0}">
      <dgm:prSet/>
      <dgm:spPr/>
      <dgm:t>
        <a:bodyPr/>
        <a:lstStyle/>
        <a:p>
          <a:r>
            <a:rPr lang="en-US" dirty="0" smtClean="0">
              <a:latin typeface="Arial" charset="0"/>
              <a:ea typeface="ＭＳ Ｐゴシック" pitchFamily="-107" charset="-128"/>
            </a:rPr>
            <a:t>New internal and external prosthetics</a:t>
          </a:r>
          <a:endParaRPr lang="en-US" dirty="0">
            <a:latin typeface="Arial" charset="0"/>
            <a:ea typeface="ＭＳ Ｐゴシック" pitchFamily="-107" charset="-128"/>
          </a:endParaRPr>
        </a:p>
      </dgm:t>
    </dgm:pt>
    <dgm:pt modelId="{B4DBF0A1-57BB-4A4B-A555-A085FBA5A95E}" type="parTrans" cxnId="{87617B13-D7DD-7E49-A883-D22F728CCDC0}">
      <dgm:prSet/>
      <dgm:spPr/>
      <dgm:t>
        <a:bodyPr/>
        <a:lstStyle/>
        <a:p>
          <a:endParaRPr lang="en-US"/>
        </a:p>
      </dgm:t>
    </dgm:pt>
    <dgm:pt modelId="{DA8FEDDC-98C8-3047-8E62-086F75D8982E}" type="sibTrans" cxnId="{87617B13-D7DD-7E49-A883-D22F728CCDC0}">
      <dgm:prSet/>
      <dgm:spPr/>
      <dgm:t>
        <a:bodyPr/>
        <a:lstStyle/>
        <a:p>
          <a:endParaRPr lang="en-US"/>
        </a:p>
      </dgm:t>
    </dgm:pt>
    <dgm:pt modelId="{2D5334B8-6D06-BA45-8E51-E16EDBEDB9FA}">
      <dgm:prSet/>
      <dgm:spPr/>
      <dgm:t>
        <a:bodyPr/>
        <a:lstStyle/>
        <a:p>
          <a:r>
            <a:rPr lang="en-US" dirty="0" smtClean="0">
              <a:latin typeface="Arial" charset="0"/>
              <a:ea typeface="ＭＳ Ｐゴシック" pitchFamily="-107" charset="-128"/>
            </a:rPr>
            <a:t>More reliable power grid</a:t>
          </a:r>
          <a:endParaRPr lang="en-US" b="1" dirty="0"/>
        </a:p>
      </dgm:t>
    </dgm:pt>
    <dgm:pt modelId="{1D9D687E-F494-6249-9048-2CCCBC8CF32E}" type="parTrans" cxnId="{85F1A264-0FDC-3743-94AA-16467D169E82}">
      <dgm:prSet/>
      <dgm:spPr/>
      <dgm:t>
        <a:bodyPr/>
        <a:lstStyle/>
        <a:p>
          <a:endParaRPr lang="en-US"/>
        </a:p>
      </dgm:t>
    </dgm:pt>
    <dgm:pt modelId="{EEA85552-D618-C049-9DDD-51BE97231AC7}" type="sibTrans" cxnId="{85F1A264-0FDC-3743-94AA-16467D169E82}">
      <dgm:prSet/>
      <dgm:spPr/>
      <dgm:t>
        <a:bodyPr/>
        <a:lstStyle/>
        <a:p>
          <a:endParaRPr lang="en-US"/>
        </a:p>
      </dgm:t>
    </dgm:pt>
    <dgm:pt modelId="{866B903A-8DE6-324E-B836-BCAB68B0EA44}">
      <dgm:prSet/>
      <dgm:spPr/>
      <dgm:t>
        <a:bodyPr/>
        <a:lstStyle/>
        <a:p>
          <a:r>
            <a:rPr lang="en-US" dirty="0" smtClean="0">
              <a:latin typeface="Arial" charset="0"/>
              <a:ea typeface="ＭＳ Ｐゴシック" pitchFamily="-107" charset="-128"/>
            </a:rPr>
            <a:t>Highways that allow denser traffic with increased safety</a:t>
          </a:r>
          <a:endParaRPr lang="en-US" dirty="0">
            <a:latin typeface="Arial" charset="0"/>
            <a:ea typeface="ＭＳ Ｐゴシック" pitchFamily="-107" charset="-128"/>
          </a:endParaRPr>
        </a:p>
      </dgm:t>
    </dgm:pt>
    <dgm:pt modelId="{6703F7E8-53A8-2D43-94B5-9F007798DB3C}" type="parTrans" cxnId="{1AD7289C-4E61-C44D-BD33-7CC7CE6DEE6E}">
      <dgm:prSet/>
      <dgm:spPr/>
      <dgm:t>
        <a:bodyPr/>
        <a:lstStyle/>
        <a:p>
          <a:endParaRPr lang="en-US"/>
        </a:p>
      </dgm:t>
    </dgm:pt>
    <dgm:pt modelId="{5FB86C4B-C0AB-6147-867A-064CA1166754}" type="sibTrans" cxnId="{1AD7289C-4E61-C44D-BD33-7CC7CE6DEE6E}">
      <dgm:prSet/>
      <dgm:spPr/>
      <dgm:t>
        <a:bodyPr/>
        <a:lstStyle/>
        <a:p>
          <a:endParaRPr lang="en-US"/>
        </a:p>
      </dgm:t>
    </dgm:pt>
    <dgm:pt modelId="{93F3E25A-5D04-A048-BAF7-05594F69A665}" type="pres">
      <dgm:prSet presAssocID="{D48D088E-138A-C54E-A936-44281FB830EB}" presName="linearFlow" presStyleCnt="0">
        <dgm:presLayoutVars>
          <dgm:dir/>
          <dgm:resizeHandles val="exact"/>
        </dgm:presLayoutVars>
      </dgm:prSet>
      <dgm:spPr/>
    </dgm:pt>
    <dgm:pt modelId="{D13133E6-4B9D-404C-A226-C4A4A23C0EAE}" type="pres">
      <dgm:prSet presAssocID="{19D64B9E-C98A-594C-9D82-3D93B092301F}" presName="composite" presStyleCnt="0"/>
      <dgm:spPr/>
    </dgm:pt>
    <dgm:pt modelId="{263CB08D-3BC6-4A4A-8C70-086ED9F4E680}" type="pres">
      <dgm:prSet presAssocID="{19D64B9E-C98A-594C-9D82-3D93B092301F}"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FE31DC09-7AB9-FB44-A0A8-F3D6BDA1AF55}" type="pres">
      <dgm:prSet presAssocID="{19D64B9E-C98A-594C-9D82-3D93B092301F}" presName="txShp" presStyleLbl="node1" presStyleIdx="0" presStyleCnt="4">
        <dgm:presLayoutVars>
          <dgm:bulletEnabled val="1"/>
        </dgm:presLayoutVars>
      </dgm:prSet>
      <dgm:spPr/>
      <dgm:t>
        <a:bodyPr/>
        <a:lstStyle/>
        <a:p>
          <a:endParaRPr lang="en-US"/>
        </a:p>
      </dgm:t>
    </dgm:pt>
    <dgm:pt modelId="{DB6E3EDD-D549-2548-80F9-F63AA3CEF83E}" type="pres">
      <dgm:prSet presAssocID="{FD36A1E2-40A5-D043-9CB9-90BC57AD91D9}" presName="spacing" presStyleCnt="0"/>
      <dgm:spPr/>
    </dgm:pt>
    <dgm:pt modelId="{29D19224-16AB-E04B-8F13-5907C20F3298}" type="pres">
      <dgm:prSet presAssocID="{182D2287-D7B1-F34C-90CC-B81B655202B5}" presName="composite" presStyleCnt="0"/>
      <dgm:spPr/>
    </dgm:pt>
    <dgm:pt modelId="{54C4C55F-060A-644D-B414-9A183A0D1801}" type="pres">
      <dgm:prSet presAssocID="{182D2287-D7B1-F34C-90CC-B81B655202B5}" presName="imgShp" presStyleLbl="fgImgPlace1" presStyleIdx="1" presStyleCnt="4" custLinFactNeighborX="4473" custLinFactNeighborY="245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E67F7C8-5E9D-5C46-A2B1-BBB04ED62D8E}" type="pres">
      <dgm:prSet presAssocID="{182D2287-D7B1-F34C-90CC-B81B655202B5}" presName="txShp" presStyleLbl="node1" presStyleIdx="1" presStyleCnt="4" custScaleX="101421" custLinFactNeighborX="-134" custLinFactNeighborY="-1416">
        <dgm:presLayoutVars>
          <dgm:bulletEnabled val="1"/>
        </dgm:presLayoutVars>
      </dgm:prSet>
      <dgm:spPr/>
      <dgm:t>
        <a:bodyPr/>
        <a:lstStyle/>
        <a:p>
          <a:endParaRPr lang="en-US"/>
        </a:p>
      </dgm:t>
    </dgm:pt>
    <dgm:pt modelId="{3EC107FC-F57D-A743-A4A8-56F5210540C4}" type="pres">
      <dgm:prSet presAssocID="{AF58675F-B90E-914C-95C3-131AB479A750}" presName="spacing" presStyleCnt="0"/>
      <dgm:spPr/>
    </dgm:pt>
    <dgm:pt modelId="{9FF09D5A-A9AD-484B-8C5D-F7344226AA3A}" type="pres">
      <dgm:prSet presAssocID="{BC63220A-FB11-9E45-A5FD-3D48E598ACFC}" presName="composite" presStyleCnt="0"/>
      <dgm:spPr/>
    </dgm:pt>
    <dgm:pt modelId="{0E64E2F5-9CC7-574F-B9A9-0CFF081C05BB}" type="pres">
      <dgm:prSet presAssocID="{BC63220A-FB11-9E45-A5FD-3D48E598ACFC}"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806CF92-AB0A-2F42-8B24-4E41C88399B1}" type="pres">
      <dgm:prSet presAssocID="{BC63220A-FB11-9E45-A5FD-3D48E598ACFC}" presName="txShp" presStyleLbl="node1" presStyleIdx="2" presStyleCnt="4">
        <dgm:presLayoutVars>
          <dgm:bulletEnabled val="1"/>
        </dgm:presLayoutVars>
      </dgm:prSet>
      <dgm:spPr/>
      <dgm:t>
        <a:bodyPr/>
        <a:lstStyle/>
        <a:p>
          <a:endParaRPr lang="en-US"/>
        </a:p>
      </dgm:t>
    </dgm:pt>
    <dgm:pt modelId="{379E7170-9226-FD45-AC83-9CD8A768CDD8}" type="pres">
      <dgm:prSet presAssocID="{7DCAE043-7EC9-794F-A767-D12F05936CF6}" presName="spacing" presStyleCnt="0"/>
      <dgm:spPr/>
    </dgm:pt>
    <dgm:pt modelId="{98C4782F-E8D3-F348-BF37-8689112C10C3}" type="pres">
      <dgm:prSet presAssocID="{8E21F2AB-D830-B74B-993C-B85ECDAD3212}" presName="composite" presStyleCnt="0"/>
      <dgm:spPr/>
    </dgm:pt>
    <dgm:pt modelId="{3E003102-2909-D041-BC69-3804875A59AE}" type="pres">
      <dgm:prSet presAssocID="{8E21F2AB-D830-B74B-993C-B85ECDAD3212}" presName="imgShp" presStyleLbl="fg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F421FCDA-2D4B-7C49-A2F3-0445AAAC8527}" type="pres">
      <dgm:prSet presAssocID="{8E21F2AB-D830-B74B-993C-B85ECDAD3212}" presName="txShp" presStyleLbl="node1" presStyleIdx="3" presStyleCnt="4">
        <dgm:presLayoutVars>
          <dgm:bulletEnabled val="1"/>
        </dgm:presLayoutVars>
      </dgm:prSet>
      <dgm:spPr/>
      <dgm:t>
        <a:bodyPr/>
        <a:lstStyle/>
        <a:p>
          <a:endParaRPr lang="en-US"/>
        </a:p>
      </dgm:t>
    </dgm:pt>
  </dgm:ptLst>
  <dgm:cxnLst>
    <dgm:cxn modelId="{006F9F4C-DF6C-3C4E-AE37-9A6A0A3BE7DE}" type="presOf" srcId="{182D2287-D7B1-F34C-90CC-B81B655202B5}" destId="{CE67F7C8-5E9D-5C46-A2B1-BBB04ED62D8E}" srcOrd="0" destOrd="0" presId="urn:microsoft.com/office/officeart/2005/8/layout/vList3#1"/>
    <dgm:cxn modelId="{EFCF5CA8-203E-2940-ABA0-D21F73636CA0}" srcId="{BC63220A-FB11-9E45-A5FD-3D48E598ACFC}" destId="{3FC2148E-7C4B-9B41-B3FC-71E68AEA1C77}" srcOrd="1" destOrd="0" parTransId="{C9ED7999-43F9-4849-9F0E-7ED0AD01389D}" sibTransId="{77595363-E00C-4642-947F-6160B51BBF50}"/>
    <dgm:cxn modelId="{ED67D16E-EBD5-144F-B4A1-6B0E3E1C027C}" type="presOf" srcId="{7056B38D-CFC4-6543-8174-BED2EAB9B97E}" destId="{CE67F7C8-5E9D-5C46-A2B1-BBB04ED62D8E}" srcOrd="0" destOrd="2" presId="urn:microsoft.com/office/officeart/2005/8/layout/vList3#1"/>
    <dgm:cxn modelId="{87617B13-D7DD-7E49-A883-D22F728CCDC0}" srcId="{BC63220A-FB11-9E45-A5FD-3D48E598ACFC}" destId="{4B7A344A-7CD7-7E45-B7A1-C436FB65EAB0}" srcOrd="2" destOrd="0" parTransId="{B4DBF0A1-57BB-4A4B-A555-A085FBA5A95E}" sibTransId="{DA8FEDDC-98C8-3047-8E62-086F75D8982E}"/>
    <dgm:cxn modelId="{4C5684F9-EFBF-144B-8275-503BD291DAE1}" srcId="{19D64B9E-C98A-594C-9D82-3D93B092301F}" destId="{C27496CD-BD04-A54E-80A9-A965B2BAC17C}" srcOrd="1" destOrd="0" parTransId="{43318589-B4CA-5443-9B90-2D1ED268B715}" sibTransId="{7F067516-A449-C742-85E5-52082125440B}"/>
    <dgm:cxn modelId="{9D135CF1-A723-F043-9DAD-BB91CD3383F3}" srcId="{D48D088E-138A-C54E-A936-44281FB830EB}" destId="{19D64B9E-C98A-594C-9D82-3D93B092301F}" srcOrd="0" destOrd="0" parTransId="{6AB2B967-3D29-6145-A719-E65CAD68699C}" sibTransId="{FD36A1E2-40A5-D043-9CB9-90BC57AD91D9}"/>
    <dgm:cxn modelId="{24FEC534-C263-9041-A353-2DC05931DC74}" srcId="{182D2287-D7B1-F34C-90CC-B81B655202B5}" destId="{7056B38D-CFC4-6543-8174-BED2EAB9B97E}" srcOrd="1" destOrd="0" parTransId="{D157BC65-2A03-C246-A4CE-627F50173F86}" sibTransId="{FD7FDFC7-1AC9-CB40-A0E2-10A5D45521E0}"/>
    <dgm:cxn modelId="{35FB2BE8-43FB-6042-9557-2DA259E57753}" type="presOf" srcId="{19D64B9E-C98A-594C-9D82-3D93B092301F}" destId="{FE31DC09-7AB9-FB44-A0A8-F3D6BDA1AF55}" srcOrd="0" destOrd="0" presId="urn:microsoft.com/office/officeart/2005/8/layout/vList3#1"/>
    <dgm:cxn modelId="{619D230B-D106-5C47-BFE6-2E61EF3BF49E}" srcId="{D48D088E-138A-C54E-A936-44281FB830EB}" destId="{8E21F2AB-D830-B74B-993C-B85ECDAD3212}" srcOrd="3" destOrd="0" parTransId="{BC9D0C43-3AF5-9D43-8743-C62722BFC8A7}" sibTransId="{E7F119A2-863B-864F-9A9E-15156707856E}"/>
    <dgm:cxn modelId="{16783814-7BDC-F94C-8633-858C1D793663}" srcId="{182D2287-D7B1-F34C-90CC-B81B655202B5}" destId="{54F7D790-2C73-C841-B0E4-94ED5477E748}" srcOrd="0" destOrd="0" parTransId="{71D76893-C972-9445-A899-8FE747B52246}" sibTransId="{09FECE94-CCF2-7E41-B214-551F8628D34A}"/>
    <dgm:cxn modelId="{1647600A-BDC0-184E-AA91-9BCBC5F714B9}" type="presOf" srcId="{4B7A344A-7CD7-7E45-B7A1-C436FB65EAB0}" destId="{9806CF92-AB0A-2F42-8B24-4E41C88399B1}" srcOrd="0" destOrd="3" presId="urn:microsoft.com/office/officeart/2005/8/layout/vList3#1"/>
    <dgm:cxn modelId="{36486CC2-AD60-294B-B03A-7E740F4A643A}" srcId="{BC63220A-FB11-9E45-A5FD-3D48E598ACFC}" destId="{27FBCB61-9874-E843-A767-60EBA159EC1E}" srcOrd="0" destOrd="0" parTransId="{0FFC6F74-28DE-2640-85A7-F514F57023CA}" sibTransId="{2412A9A4-E82C-6944-813C-9DEA901B3F80}"/>
    <dgm:cxn modelId="{DC94B198-64F3-C34C-863C-E69C8CDB8034}" type="presOf" srcId="{27FBCB61-9874-E843-A767-60EBA159EC1E}" destId="{9806CF92-AB0A-2F42-8B24-4E41C88399B1}" srcOrd="0" destOrd="1" presId="urn:microsoft.com/office/officeart/2005/8/layout/vList3#1"/>
    <dgm:cxn modelId="{0AF10D95-2B0D-6043-A3D7-2AA527F83672}" type="presOf" srcId="{866B903A-8DE6-324E-B836-BCAB68B0EA44}" destId="{F421FCDA-2D4B-7C49-A2F3-0445AAAC8527}" srcOrd="0" destOrd="2" presId="urn:microsoft.com/office/officeart/2005/8/layout/vList3#1"/>
    <dgm:cxn modelId="{625E2041-0D62-6C4C-84F3-82F050D522A0}" type="presOf" srcId="{D48D088E-138A-C54E-A936-44281FB830EB}" destId="{93F3E25A-5D04-A048-BAF7-05594F69A665}" srcOrd="0" destOrd="0" presId="urn:microsoft.com/office/officeart/2005/8/layout/vList3#1"/>
    <dgm:cxn modelId="{85F1A264-0FDC-3743-94AA-16467D169E82}" srcId="{8E21F2AB-D830-B74B-993C-B85ECDAD3212}" destId="{2D5334B8-6D06-BA45-8E51-E16EDBEDB9FA}" srcOrd="0" destOrd="0" parTransId="{1D9D687E-F494-6249-9048-2CCCBC8CF32E}" sibTransId="{EEA85552-D618-C049-9DDD-51BE97231AC7}"/>
    <dgm:cxn modelId="{7A0821F7-2EF2-0B46-AC7C-F0F74FFC1910}" type="presOf" srcId="{BF7E2815-0BC7-8B49-9E4A-B85E0019C997}" destId="{FE31DC09-7AB9-FB44-A0A8-F3D6BDA1AF55}" srcOrd="0" destOrd="3" presId="urn:microsoft.com/office/officeart/2005/8/layout/vList3#1"/>
    <dgm:cxn modelId="{B0AC5F8D-1A22-8A44-B24B-52D1E8E0F0C9}" srcId="{D48D088E-138A-C54E-A936-44281FB830EB}" destId="{182D2287-D7B1-F34C-90CC-B81B655202B5}" srcOrd="1" destOrd="0" parTransId="{405FD40D-58F7-0843-86EC-DBBC56DB1B18}" sibTransId="{AF58675F-B90E-914C-95C3-131AB479A750}"/>
    <dgm:cxn modelId="{10156403-E453-F84E-B6D0-00F11672DCDA}" srcId="{D48D088E-138A-C54E-A936-44281FB830EB}" destId="{BC63220A-FB11-9E45-A5FD-3D48E598ACFC}" srcOrd="2" destOrd="0" parTransId="{57C90D78-D4E2-C048-857A-0352FF31292C}" sibTransId="{7DCAE043-7EC9-794F-A767-D12F05936CF6}"/>
    <dgm:cxn modelId="{D76301DF-CF0D-9445-800A-71A69C6CBB81}" type="presOf" srcId="{2D5334B8-6D06-BA45-8E51-E16EDBEDB9FA}" destId="{F421FCDA-2D4B-7C49-A2F3-0445AAAC8527}" srcOrd="0" destOrd="1" presId="urn:microsoft.com/office/officeart/2005/8/layout/vList3#1"/>
    <dgm:cxn modelId="{29B6F1B1-22DD-5547-ABEF-539955771AE3}" type="presOf" srcId="{3FC2148E-7C4B-9B41-B3FC-71E68AEA1C77}" destId="{9806CF92-AB0A-2F42-8B24-4E41C88399B1}" srcOrd="0" destOrd="2" presId="urn:microsoft.com/office/officeart/2005/8/layout/vList3#1"/>
    <dgm:cxn modelId="{3CF83BAD-9F18-7140-8C98-7712EB1B7328}" type="presOf" srcId="{A683F5B6-E7C0-F44F-B890-11C6FB8FA719}" destId="{FE31DC09-7AB9-FB44-A0A8-F3D6BDA1AF55}" srcOrd="0" destOrd="1" presId="urn:microsoft.com/office/officeart/2005/8/layout/vList3#1"/>
    <dgm:cxn modelId="{8A25E345-925C-CC4E-A83C-6E8F5CA13EEA}" type="presOf" srcId="{8E21F2AB-D830-B74B-993C-B85ECDAD3212}" destId="{F421FCDA-2D4B-7C49-A2F3-0445AAAC8527}" srcOrd="0" destOrd="0" presId="urn:microsoft.com/office/officeart/2005/8/layout/vList3#1"/>
    <dgm:cxn modelId="{1AD7289C-4E61-C44D-BD33-7CC7CE6DEE6E}" srcId="{8E21F2AB-D830-B74B-993C-B85ECDAD3212}" destId="{866B903A-8DE6-324E-B836-BCAB68B0EA44}" srcOrd="1" destOrd="0" parTransId="{6703F7E8-53A8-2D43-94B5-9F007798DB3C}" sibTransId="{5FB86C4B-C0AB-6147-867A-064CA1166754}"/>
    <dgm:cxn modelId="{1C77614F-78C6-A047-9044-E47B9A40FDAC}" type="presOf" srcId="{BC63220A-FB11-9E45-A5FD-3D48E598ACFC}" destId="{9806CF92-AB0A-2F42-8B24-4E41C88399B1}" srcOrd="0" destOrd="0" presId="urn:microsoft.com/office/officeart/2005/8/layout/vList3#1"/>
    <dgm:cxn modelId="{51A243A1-85AD-3D49-96BF-7C52F4BD8472}" type="presOf" srcId="{C27496CD-BD04-A54E-80A9-A965B2BAC17C}" destId="{FE31DC09-7AB9-FB44-A0A8-F3D6BDA1AF55}" srcOrd="0" destOrd="2" presId="urn:microsoft.com/office/officeart/2005/8/layout/vList3#1"/>
    <dgm:cxn modelId="{FBCFA204-EB4E-CF42-BABB-46FEE41ECC6B}" type="presOf" srcId="{54F7D790-2C73-C841-B0E4-94ED5477E748}" destId="{CE67F7C8-5E9D-5C46-A2B1-BBB04ED62D8E}" srcOrd="0" destOrd="1" presId="urn:microsoft.com/office/officeart/2005/8/layout/vList3#1"/>
    <dgm:cxn modelId="{0C8C6096-DF77-6C42-92D1-E83227D5B36D}" srcId="{19D64B9E-C98A-594C-9D82-3D93B092301F}" destId="{A683F5B6-E7C0-F44F-B890-11C6FB8FA719}" srcOrd="0" destOrd="0" parTransId="{3F1861C7-ABB6-C84A-98DC-BD82BF0F5E0D}" sibTransId="{FE73A796-F370-9C42-AB1F-4BC98ADBD93D}"/>
    <dgm:cxn modelId="{8280DA60-741C-BD41-90C6-7F6C30662F25}" srcId="{19D64B9E-C98A-594C-9D82-3D93B092301F}" destId="{BF7E2815-0BC7-8B49-9E4A-B85E0019C997}" srcOrd="2" destOrd="0" parTransId="{05000F94-CF98-4945-BF7B-385E6C3B165A}" sibTransId="{25F0155C-0B5F-B546-AFC2-D1AA52D5733F}"/>
    <dgm:cxn modelId="{B6C246BB-94D5-8049-BCDE-51F89B73AF6E}" type="presParOf" srcId="{93F3E25A-5D04-A048-BAF7-05594F69A665}" destId="{D13133E6-4B9D-404C-A226-C4A4A23C0EAE}" srcOrd="0" destOrd="0" presId="urn:microsoft.com/office/officeart/2005/8/layout/vList3#1"/>
    <dgm:cxn modelId="{2C24BF19-D1FD-DE46-848D-F8B931BC7C5D}" type="presParOf" srcId="{D13133E6-4B9D-404C-A226-C4A4A23C0EAE}" destId="{263CB08D-3BC6-4A4A-8C70-086ED9F4E680}" srcOrd="0" destOrd="0" presId="urn:microsoft.com/office/officeart/2005/8/layout/vList3#1"/>
    <dgm:cxn modelId="{079524AF-7E72-B14E-9A35-F90212F3E7AE}" type="presParOf" srcId="{D13133E6-4B9D-404C-A226-C4A4A23C0EAE}" destId="{FE31DC09-7AB9-FB44-A0A8-F3D6BDA1AF55}" srcOrd="1" destOrd="0" presId="urn:microsoft.com/office/officeart/2005/8/layout/vList3#1"/>
    <dgm:cxn modelId="{A290D2E7-89D2-5A41-A78D-B2C1B4CAFD48}" type="presParOf" srcId="{93F3E25A-5D04-A048-BAF7-05594F69A665}" destId="{DB6E3EDD-D549-2548-80F9-F63AA3CEF83E}" srcOrd="1" destOrd="0" presId="urn:microsoft.com/office/officeart/2005/8/layout/vList3#1"/>
    <dgm:cxn modelId="{C9150667-56D6-5B4E-95AE-00AEAE4B9694}" type="presParOf" srcId="{93F3E25A-5D04-A048-BAF7-05594F69A665}" destId="{29D19224-16AB-E04B-8F13-5907C20F3298}" srcOrd="2" destOrd="0" presId="urn:microsoft.com/office/officeart/2005/8/layout/vList3#1"/>
    <dgm:cxn modelId="{C97F11DC-36A3-554B-B6CE-0229E1F842E8}" type="presParOf" srcId="{29D19224-16AB-E04B-8F13-5907C20F3298}" destId="{54C4C55F-060A-644D-B414-9A183A0D1801}" srcOrd="0" destOrd="0" presId="urn:microsoft.com/office/officeart/2005/8/layout/vList3#1"/>
    <dgm:cxn modelId="{02249BA3-D25C-EB43-985F-4F46460A2F39}" type="presParOf" srcId="{29D19224-16AB-E04B-8F13-5907C20F3298}" destId="{CE67F7C8-5E9D-5C46-A2B1-BBB04ED62D8E}" srcOrd="1" destOrd="0" presId="urn:microsoft.com/office/officeart/2005/8/layout/vList3#1"/>
    <dgm:cxn modelId="{25869B1F-D9C1-F541-8054-9E6459C76038}" type="presParOf" srcId="{93F3E25A-5D04-A048-BAF7-05594F69A665}" destId="{3EC107FC-F57D-A743-A4A8-56F5210540C4}" srcOrd="3" destOrd="0" presId="urn:microsoft.com/office/officeart/2005/8/layout/vList3#1"/>
    <dgm:cxn modelId="{E51BC5B1-FB1A-1049-90AE-FE07B9CF712A}" type="presParOf" srcId="{93F3E25A-5D04-A048-BAF7-05594F69A665}" destId="{9FF09D5A-A9AD-484B-8C5D-F7344226AA3A}" srcOrd="4" destOrd="0" presId="urn:microsoft.com/office/officeart/2005/8/layout/vList3#1"/>
    <dgm:cxn modelId="{25F66ACE-0053-834D-9522-C31AB92D3F56}" type="presParOf" srcId="{9FF09D5A-A9AD-484B-8C5D-F7344226AA3A}" destId="{0E64E2F5-9CC7-574F-B9A9-0CFF081C05BB}" srcOrd="0" destOrd="0" presId="urn:microsoft.com/office/officeart/2005/8/layout/vList3#1"/>
    <dgm:cxn modelId="{E4FCB550-93D0-EB45-9C8D-7846A0D87DA9}" type="presParOf" srcId="{9FF09D5A-A9AD-484B-8C5D-F7344226AA3A}" destId="{9806CF92-AB0A-2F42-8B24-4E41C88399B1}" srcOrd="1" destOrd="0" presId="urn:microsoft.com/office/officeart/2005/8/layout/vList3#1"/>
    <dgm:cxn modelId="{A21A2E5A-BC0A-F841-B5A2-A7F9904FFA88}" type="presParOf" srcId="{93F3E25A-5D04-A048-BAF7-05594F69A665}" destId="{379E7170-9226-FD45-AC83-9CD8A768CDD8}" srcOrd="5" destOrd="0" presId="urn:microsoft.com/office/officeart/2005/8/layout/vList3#1"/>
    <dgm:cxn modelId="{E80C7684-BC08-594F-80C8-4C56E916B37D}" type="presParOf" srcId="{93F3E25A-5D04-A048-BAF7-05594F69A665}" destId="{98C4782F-E8D3-F348-BF37-8689112C10C3}" srcOrd="6" destOrd="0" presId="urn:microsoft.com/office/officeart/2005/8/layout/vList3#1"/>
    <dgm:cxn modelId="{7AC94767-8A56-D847-A22A-0F20A66C6D0E}" type="presParOf" srcId="{98C4782F-E8D3-F348-BF37-8689112C10C3}" destId="{3E003102-2909-D041-BC69-3804875A59AE}" srcOrd="0" destOrd="0" presId="urn:microsoft.com/office/officeart/2005/8/layout/vList3#1"/>
    <dgm:cxn modelId="{993892EE-2446-FA46-AD8E-97BFB0415F53}" type="presParOf" srcId="{98C4782F-E8D3-F348-BF37-8689112C10C3}" destId="{F421FCDA-2D4B-7C49-A2F3-0445AAAC8527}"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D990AA-D38C-4D42-AC26-B75806FD15F7}" type="datetimeFigureOut">
              <a:rPr lang="en-US" smtClean="0"/>
              <a:t>10/28/15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0CA48-AE11-1344-AD05-D2A4D6B4D1C5}" type="slidenum">
              <a:rPr lang="en-US" smtClean="0"/>
              <a:t>‹#›</a:t>
            </a:fld>
            <a:endParaRPr lang="en-US"/>
          </a:p>
        </p:txBody>
      </p:sp>
    </p:spTree>
    <p:extLst>
      <p:ext uri="{BB962C8B-B14F-4D97-AF65-F5344CB8AC3E}">
        <p14:creationId xmlns:p14="http://schemas.microsoft.com/office/powerpoint/2010/main" val="3899304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FBEE5D-3296-474C-92FB-0FE0D9E42394}" type="slidenum">
              <a:rPr lang="en-US"/>
              <a:pPr/>
              <a:t>11</a:t>
            </a:fld>
            <a:endParaRPr lang="en-US"/>
          </a:p>
        </p:txBody>
      </p:sp>
      <p:sp>
        <p:nvSpPr>
          <p:cNvPr id="1646594" name="Rectangle 2"/>
          <p:cNvSpPr>
            <a:spLocks noGrp="1" noRot="1" noChangeAspect="1" noChangeArrowheads="1"/>
          </p:cNvSpPr>
          <p:nvPr>
            <p:ph type="sldImg"/>
          </p:nvPr>
        </p:nvSpPr>
        <p:spPr bwMode="auto">
          <a:xfrm>
            <a:off x="1100138" y="676275"/>
            <a:ext cx="4602162" cy="3452813"/>
          </a:xfrm>
          <a:prstGeom prst="rect">
            <a:avLst/>
          </a:prstGeom>
          <a:solidFill>
            <a:srgbClr val="FFFFFF"/>
          </a:solidFill>
          <a:ln>
            <a:solidFill>
              <a:srgbClr val="000000"/>
            </a:solidFill>
            <a:miter lim="800000"/>
            <a:headEnd/>
            <a:tailEnd/>
          </a:ln>
        </p:spPr>
      </p:sp>
      <p:sp>
        <p:nvSpPr>
          <p:cNvPr id="1646595" name="Rectangle 3"/>
          <p:cNvSpPr>
            <a:spLocks noGrp="1" noChangeArrowheads="1"/>
          </p:cNvSpPr>
          <p:nvPr>
            <p:ph type="body" idx="1"/>
          </p:nvPr>
        </p:nvSpPr>
        <p:spPr bwMode="auto">
          <a:xfrm>
            <a:off x="896769" y="4355384"/>
            <a:ext cx="5081183" cy="4129548"/>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C768B0E-C107-E24A-923E-CF73D74ACCDB}" type="slidenum">
              <a:rPr lang="en-US"/>
              <a:pPr/>
              <a:t>35</a:t>
            </a:fld>
            <a:endParaRPr 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those are images of the </a:t>
            </a:r>
            <a:r>
              <a:rPr lang="en-US" dirty="0" err="1" smtClean="0"/>
              <a:t>koobface</a:t>
            </a:r>
            <a:r>
              <a:rPr lang="en-US" dirty="0" smtClean="0"/>
              <a:t> message/fake video</a:t>
            </a:r>
            <a:endParaRPr lang="en-US" dirty="0"/>
          </a:p>
        </p:txBody>
      </p:sp>
      <p:sp>
        <p:nvSpPr>
          <p:cNvPr id="4" name="Slide Number Placeholder 3"/>
          <p:cNvSpPr>
            <a:spLocks noGrp="1"/>
          </p:cNvSpPr>
          <p:nvPr>
            <p:ph type="sldNum" sz="quarter" idx="10"/>
          </p:nvPr>
        </p:nvSpPr>
        <p:spPr/>
        <p:txBody>
          <a:bodyPr/>
          <a:lstStyle/>
          <a:p>
            <a:fld id="{03F381D3-B352-D740-9280-017E50E750F8}" type="slidenum">
              <a:rPr lang="en-US" smtClean="0"/>
              <a:pPr/>
              <a:t>38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a typical IRC based </a:t>
            </a:r>
            <a:r>
              <a:rPr lang="en-US" dirty="0" err="1" smtClean="0"/>
              <a:t>botnet</a:t>
            </a:r>
            <a:r>
              <a:rPr lang="en-US" dirty="0" smtClean="0"/>
              <a:t> structure</a:t>
            </a:r>
          </a:p>
          <a:p>
            <a:r>
              <a:rPr lang="en-US" dirty="0" smtClean="0"/>
              <a:t>B is </a:t>
            </a:r>
            <a:r>
              <a:rPr lang="en-US" dirty="0" err="1" smtClean="0"/>
              <a:t>nugache</a:t>
            </a:r>
            <a:endParaRPr lang="en-US" dirty="0"/>
          </a:p>
        </p:txBody>
      </p:sp>
      <p:sp>
        <p:nvSpPr>
          <p:cNvPr id="4" name="Slide Number Placeholder 3"/>
          <p:cNvSpPr>
            <a:spLocks noGrp="1"/>
          </p:cNvSpPr>
          <p:nvPr>
            <p:ph type="sldNum" sz="quarter" idx="10"/>
          </p:nvPr>
        </p:nvSpPr>
        <p:spPr/>
        <p:txBody>
          <a:bodyPr/>
          <a:lstStyle/>
          <a:p>
            <a:fld id="{03F381D3-B352-D740-9280-017E50E750F8}" type="slidenum">
              <a:rPr lang="en-US" smtClean="0"/>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Information and communications technology (ICT) is important.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for example</a:t>
            </a:r>
            <a:r>
              <a:rPr lang="en-US" sz="1200" kern="1200" baseline="0" dirty="0" smtClean="0">
                <a:solidFill>
                  <a:schemeClr val="tx1"/>
                </a:solidFill>
                <a:effectLst/>
                <a:latin typeface="+mn-lt"/>
                <a:ea typeface="+mn-ea"/>
                <a:cs typeface="+mn-cs"/>
              </a:rPr>
              <a:t> the Internet: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1.7 billion users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40 </a:t>
            </a:r>
            <a:r>
              <a:rPr lang="en-US" sz="1200" kern="1200" dirty="0" err="1" smtClean="0">
                <a:solidFill>
                  <a:schemeClr val="tx1"/>
                </a:solidFill>
                <a:effectLst/>
                <a:latin typeface="+mn-lt"/>
                <a:ea typeface="+mn-ea"/>
                <a:cs typeface="+mn-cs"/>
              </a:rPr>
              <a:t>Tbps</a:t>
            </a:r>
            <a:r>
              <a:rPr lang="en-US" sz="1200" kern="1200" dirty="0" smtClean="0">
                <a:solidFill>
                  <a:schemeClr val="tx1"/>
                </a:solidFill>
                <a:effectLst/>
                <a:latin typeface="+mn-lt"/>
                <a:ea typeface="+mn-ea"/>
                <a:cs typeface="+mn-cs"/>
              </a:rPr>
              <a:t> of inter-domain traffic and an annual growth rate of 44.5%</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estimated $1.5 trillion in annual global economic 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06E928-85EC-E946-AB5C-BCC476895AE9}" type="slidenum">
              <a:rPr lang="en-US" smtClean="0"/>
              <a:pPr/>
              <a:t>44</a:t>
            </a:fld>
            <a:endParaRPr lang="en-US"/>
          </a:p>
        </p:txBody>
      </p:sp>
    </p:spTree>
    <p:extLst>
      <p:ext uri="{BB962C8B-B14F-4D97-AF65-F5344CB8AC3E}">
        <p14:creationId xmlns:p14="http://schemas.microsoft.com/office/powerpoint/2010/main" val="345074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dentifying the "bottleneck" of credit card banking to wide variety of</a:t>
            </a:r>
          </a:p>
          <a:p>
            <a:r>
              <a:rPr lang="en-US" sz="1200" kern="1200" dirty="0" smtClean="0">
                <a:solidFill>
                  <a:schemeClr val="tx1"/>
                </a:solidFill>
                <a:latin typeface="+mn-lt"/>
                <a:ea typeface="+mn-ea"/>
                <a:cs typeface="+mn-cs"/>
              </a:rPr>
              <a:t>online scams (most abusive advertising, counterfeit pharma, replica</a:t>
            </a:r>
          </a:p>
          <a:p>
            <a:r>
              <a:rPr lang="en-US" sz="1200" kern="1200" dirty="0" smtClean="0">
                <a:solidFill>
                  <a:schemeClr val="tx1"/>
                </a:solidFill>
                <a:latin typeface="+mn-lt"/>
                <a:ea typeface="+mn-ea"/>
                <a:cs typeface="+mn-cs"/>
              </a:rPr>
              <a:t>luxury goods, fake anti-virus, etc) and identifying the economics and</a:t>
            </a:r>
          </a:p>
          <a:p>
            <a:r>
              <a:rPr lang="en-US" sz="1200" kern="1200" dirty="0" smtClean="0">
                <a:solidFill>
                  <a:schemeClr val="tx1"/>
                </a:solidFill>
                <a:latin typeface="+mn-lt"/>
                <a:ea typeface="+mn-ea"/>
                <a:cs typeface="+mn-cs"/>
              </a:rPr>
              <a:t>social structure of the organizations behind these scams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Helped drive major anti-counterfeiting effort being used by brands</a:t>
            </a:r>
          </a:p>
          <a:p>
            <a:r>
              <a:rPr lang="en-US" sz="1200" kern="1200" dirty="0" smtClean="0">
                <a:solidFill>
                  <a:schemeClr val="tx1"/>
                </a:solidFill>
                <a:latin typeface="+mn-lt"/>
                <a:ea typeface="+mn-ea"/>
                <a:cs typeface="+mn-cs"/>
              </a:rPr>
              <a:t>Context: based on our work we were contacted by Victoria Espinel in</a:t>
            </a:r>
          </a:p>
          <a:p>
            <a:r>
              <a:rPr lang="en-US" sz="1200" kern="1200" dirty="0" smtClean="0">
                <a:solidFill>
                  <a:schemeClr val="tx1"/>
                </a:solidFill>
                <a:latin typeface="+mn-lt"/>
                <a:ea typeface="+mn-ea"/>
                <a:cs typeface="+mn-cs"/>
              </a:rPr>
              <a:t>EOP and connected with the International Anti-Counterfeiting</a:t>
            </a:r>
          </a:p>
          <a:p>
            <a:r>
              <a:rPr lang="en-US" sz="1200" kern="1200" dirty="0" smtClean="0">
                <a:solidFill>
                  <a:schemeClr val="tx1"/>
                </a:solidFill>
                <a:latin typeface="+mn-lt"/>
                <a:ea typeface="+mn-ea"/>
                <a:cs typeface="+mn-cs"/>
              </a:rPr>
              <a:t>Coalition, we in turn helped them design their "Portal Program" by</a:t>
            </a:r>
          </a:p>
          <a:p>
            <a:r>
              <a:rPr lang="en-US" sz="1200" kern="1200" dirty="0" smtClean="0">
                <a:solidFill>
                  <a:schemeClr val="tx1"/>
                </a:solidFill>
                <a:latin typeface="+mn-lt"/>
                <a:ea typeface="+mn-ea"/>
                <a:cs typeface="+mn-cs"/>
              </a:rPr>
              <a:t>which brands are able to identify infringing sites and request that</a:t>
            </a:r>
          </a:p>
          <a:p>
            <a:r>
              <a:rPr lang="en-US" sz="1200" kern="1200" dirty="0" smtClean="0">
                <a:solidFill>
                  <a:schemeClr val="tx1"/>
                </a:solidFill>
                <a:latin typeface="+mn-lt"/>
                <a:ea typeface="+mn-ea"/>
                <a:cs typeface="+mn-cs"/>
              </a:rPr>
              <a:t>their merchant accounts be terminated.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Worked with individual brands to evaluate efficacy of approach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For-profit sale of counterfeit Microsoft software online has</a:t>
            </a:r>
          </a:p>
          <a:p>
            <a:r>
              <a:rPr lang="en-US" sz="1200" kern="1200" dirty="0" smtClean="0">
                <a:solidFill>
                  <a:schemeClr val="tx1"/>
                </a:solidFill>
                <a:latin typeface="+mn-lt"/>
                <a:ea typeface="+mn-ea"/>
                <a:cs typeface="+mn-cs"/>
              </a:rPr>
              <a:t>basically been eliminated (huge success)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Almost half of counterfeit online pharmacy programs put out of</a:t>
            </a:r>
          </a:p>
          <a:p>
            <a:r>
              <a:rPr lang="en-US" sz="1200" kern="1200" dirty="0" smtClean="0">
                <a:solidFill>
                  <a:schemeClr val="tx1"/>
                </a:solidFill>
                <a:latin typeface="+mn-lt"/>
                <a:ea typeface="+mn-ea"/>
                <a:cs typeface="+mn-cs"/>
              </a:rPr>
              <a:t>business as a result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Have provided detailed intel and data to FBI, DEA, FDA OCI,</a:t>
            </a:r>
          </a:p>
          <a:p>
            <a:endParaRPr lang="en-US" dirty="0"/>
          </a:p>
        </p:txBody>
      </p:sp>
      <p:sp>
        <p:nvSpPr>
          <p:cNvPr id="4" name="Slide Number Placeholder 3"/>
          <p:cNvSpPr>
            <a:spLocks noGrp="1"/>
          </p:cNvSpPr>
          <p:nvPr>
            <p:ph type="sldNum" sz="quarter" idx="10"/>
          </p:nvPr>
        </p:nvSpPr>
        <p:spPr/>
        <p:txBody>
          <a:bodyPr/>
          <a:lstStyle/>
          <a:p>
            <a:pPr>
              <a:defRPr/>
            </a:pPr>
            <a:fld id="{43279D9D-F0C8-4CFD-98D4-A87D607EEEF3}"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689280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second week of </a:t>
            </a:r>
            <a:r>
              <a:rPr lang="en-US" dirty="0" smtClean="0"/>
              <a:t>February</a:t>
            </a:r>
            <a:r>
              <a:rPr lang="en-US" b="1" dirty="0" smtClean="0"/>
              <a:t> </a:t>
            </a:r>
            <a:r>
              <a:rPr lang="en-US" dirty="0" smtClean="0"/>
              <a:t>the </a:t>
            </a:r>
            <a:r>
              <a:rPr lang="en-US" b="1" dirty="0" smtClean="0"/>
              <a:t>tech news bubble was quite abuzz</a:t>
            </a:r>
            <a:r>
              <a:rPr lang="en-US" b="1" baseline="0" dirty="0" smtClean="0"/>
              <a:t> </a:t>
            </a:r>
            <a:r>
              <a:rPr lang="en-US" baseline="0" dirty="0" smtClean="0"/>
              <a:t>regarding a DDoS attack on the French hosting provider </a:t>
            </a:r>
            <a:r>
              <a:rPr lang="en-US" b="1" baseline="0" dirty="0" smtClean="0"/>
              <a:t>OVH</a:t>
            </a:r>
            <a:r>
              <a:rPr lang="en-US" baseline="0" dirty="0" smtClean="0"/>
              <a:t>.  [PAUSE]</a:t>
            </a:r>
          </a:p>
          <a:p>
            <a:endParaRPr lang="en-US" baseline="0" dirty="0" smtClean="0"/>
          </a:p>
          <a:p>
            <a:r>
              <a:rPr lang="en-US" baseline="0" dirty="0" smtClean="0"/>
              <a:t>Now, DDoS attacks have been around for years, of course, but this one caught people’s eye for two reasons: First, </a:t>
            </a:r>
            <a:r>
              <a:rPr lang="en-US" b="1" baseline="0" dirty="0" smtClean="0"/>
              <a:t>[CLICK]</a:t>
            </a:r>
            <a:r>
              <a:rPr lang="en-US" baseline="0" dirty="0" smtClean="0"/>
              <a:t>  it was the largest ever reported--clocking in at around 400 gigabits per second.</a:t>
            </a:r>
          </a:p>
          <a:p>
            <a:endParaRPr lang="en-US" baseline="0" dirty="0" smtClean="0"/>
          </a:p>
          <a:p>
            <a:r>
              <a:rPr lang="en-US" baseline="0" dirty="0" smtClean="0"/>
              <a:t>Secondly, this attack included a technique that had been nearly unheard of just several months prior, but which had started to gain momentum starting in December.</a:t>
            </a:r>
          </a:p>
          <a:p>
            <a:endParaRPr lang="en-US" baseline="0" dirty="0" smtClean="0"/>
          </a:p>
          <a:p>
            <a:r>
              <a:rPr lang="en-US" baseline="0" dirty="0" smtClean="0"/>
              <a:t>Basically, by taking advantage of </a:t>
            </a:r>
            <a:r>
              <a:rPr lang="en-US" b="1" baseline="0" dirty="0" smtClean="0"/>
              <a:t>network time protocol diagnostic </a:t>
            </a:r>
            <a:r>
              <a:rPr lang="en-US" baseline="0" dirty="0" smtClean="0"/>
              <a:t>features, miscreants were able to amplify their attack traffic to an extent that the world had not previously seen. Someone even dubbed it the hockey stick era of DDoS.</a:t>
            </a:r>
          </a:p>
          <a:p>
            <a:endParaRPr lang="en-US" baseline="0" dirty="0" smtClean="0"/>
          </a:p>
          <a:p>
            <a:r>
              <a:rPr lang="en-US" baseline="0" dirty="0" smtClean="0"/>
              <a:t>(another early ref: http://</a:t>
            </a:r>
            <a:r>
              <a:rPr lang="en-US" baseline="0" dirty="0" err="1" smtClean="0"/>
              <a:t>www.symantec.com</a:t>
            </a:r>
            <a:r>
              <a:rPr lang="en-US" baseline="0" dirty="0" smtClean="0"/>
              <a:t>/connect/blogs/hackers-spend-christmas-break-launching-large-scale-ntp-reflection-attacks)</a:t>
            </a:r>
          </a:p>
        </p:txBody>
      </p:sp>
      <p:sp>
        <p:nvSpPr>
          <p:cNvPr id="4" name="Slide Number Placeholder 3"/>
          <p:cNvSpPr>
            <a:spLocks noGrp="1"/>
          </p:cNvSpPr>
          <p:nvPr>
            <p:ph type="sldNum" sz="quarter" idx="10"/>
          </p:nvPr>
        </p:nvSpPr>
        <p:spPr/>
        <p:txBody>
          <a:bodyPr/>
          <a:lstStyle/>
          <a:p>
            <a:fld id="{49230BD5-B7DF-A743-9EB2-4D9746F3EDC8}" type="slidenum">
              <a:rPr lang="en-US" smtClean="0"/>
              <a:t>47</a:t>
            </a:fld>
            <a:endParaRPr lang="en-US"/>
          </a:p>
        </p:txBody>
      </p:sp>
    </p:spTree>
    <p:extLst>
      <p:ext uri="{BB962C8B-B14F-4D97-AF65-F5344CB8AC3E}">
        <p14:creationId xmlns:p14="http://schemas.microsoft.com/office/powerpoint/2010/main" val="2073399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by</a:t>
            </a:r>
            <a:r>
              <a:rPr lang="en-US" baseline="0" dirty="0" smtClean="0"/>
              <a:t> aggregating the attacked ports, we were able to get a sense of what applications the attackers may have been most interested in disrupting.  </a:t>
            </a:r>
            <a:r>
              <a:rPr lang="en-US" b="1" baseline="0" dirty="0" smtClean="0"/>
              <a:t>[CLICK]</a:t>
            </a:r>
          </a:p>
          <a:p>
            <a:endParaRPr lang="en-US" b="1" baseline="0" dirty="0" smtClean="0"/>
          </a:p>
          <a:p>
            <a:r>
              <a:rPr lang="en-US" b="0" baseline="0" dirty="0" smtClean="0"/>
              <a:t>This chart shows the top twenty ports that appeared to be targeted either deliberately or due to the scripts/tools that attackers were using. </a:t>
            </a:r>
          </a:p>
          <a:p>
            <a:endParaRPr lang="en-US" b="0" baseline="0" dirty="0" smtClean="0"/>
          </a:p>
          <a:p>
            <a:r>
              <a:rPr lang="en-US" b="0" baseline="0" dirty="0" smtClean="0"/>
              <a:t>We see that 36% of the NTP attacks were directed toward UDP port 80, perhaps because they wanted to attack web servers and lacked clue or because they thought somehow filters or firewalls would allow more of these UDP port 80 packets through. </a:t>
            </a:r>
          </a:p>
          <a:p>
            <a:endParaRPr lang="en-US" baseline="0" dirty="0" smtClean="0"/>
          </a:p>
          <a:p>
            <a:r>
              <a:rPr lang="en-US" baseline="0" dirty="0" smtClean="0"/>
              <a:t>Remember that these types of DDoS attacks are volumetric, and so they mainly intend to eat up bandwidth on the target in general, not necessarily to disrupt specific aps.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baseline="0" dirty="0" smtClean="0"/>
              <a:t>Still, we note that 10 of the top 20 ports were associated with games or gaming systems. The likely gaming-related targets were at least 15% of seen attacks.</a:t>
            </a:r>
          </a:p>
          <a:p>
            <a:endParaRPr lang="en-US" baseline="0" dirty="0" smtClean="0"/>
          </a:p>
          <a:p>
            <a:r>
              <a:rPr lang="en-US" baseline="0" dirty="0" smtClean="0"/>
              <a:t>This is congruent with industry and press reports that claim that much DDoS activity occurs between competing gamers either for revenge, gaming advantage, or financial gain, as many game tournaments involve money.</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48</a:t>
            </a:fld>
            <a:endParaRPr lang="en-US"/>
          </a:p>
        </p:txBody>
      </p:sp>
    </p:spTree>
    <p:extLst>
      <p:ext uri="{BB962C8B-B14F-4D97-AF65-F5344CB8AC3E}">
        <p14:creationId xmlns:p14="http://schemas.microsoft.com/office/powerpoint/2010/main" val="209345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While reuse and sharing have been key components of previous stages of threat evolution, we envision that new service-based models of deployment will drive further Cheaper attack development. For example, attackers have begun adopting the cloud computing models for delivery of Infrastructure as Service (ala EC2) by renting out infected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to attackers. Platform as a Service models (ala Google App Engine) have been used by attacker who specialize in </a:t>
            </a:r>
            <a:r>
              <a:rPr lang="en-US" sz="1200" kern="1200" dirty="0" err="1" smtClean="0">
                <a:solidFill>
                  <a:schemeClr val="tx1"/>
                </a:solidFill>
                <a:latin typeface="+mn-lt"/>
                <a:ea typeface="+mn-ea"/>
                <a:cs typeface="+mn-cs"/>
              </a:rPr>
              <a:t>botnet</a:t>
            </a:r>
            <a:r>
              <a:rPr lang="en-US" sz="1200" kern="1200" dirty="0" smtClean="0">
                <a:solidFill>
                  <a:schemeClr val="tx1"/>
                </a:solidFill>
                <a:latin typeface="+mn-lt"/>
                <a:ea typeface="+mn-ea"/>
                <a:cs typeface="+mn-cs"/>
              </a:rPr>
              <a:t>-backed spam services, and software as a service models (ala SAP, </a:t>
            </a:r>
            <a:r>
              <a:rPr lang="en-US" sz="1200" kern="1200" dirty="0" err="1" smtClean="0">
                <a:solidFill>
                  <a:schemeClr val="tx1"/>
                </a:solidFill>
                <a:latin typeface="+mn-lt"/>
                <a:ea typeface="+mn-ea"/>
                <a:cs typeface="+mn-cs"/>
              </a:rPr>
              <a:t>SalesForce</a:t>
            </a:r>
            <a:r>
              <a:rPr lang="en-US" sz="1200" kern="1200" dirty="0" smtClean="0">
                <a:solidFill>
                  <a:schemeClr val="tx1"/>
                </a:solidFill>
                <a:latin typeface="+mn-lt"/>
                <a:ea typeface="+mn-ea"/>
                <a:cs typeface="+mn-cs"/>
              </a:rPr>
              <a:t>) have been adopted a with with designer packing services and </a:t>
            </a:r>
            <a:r>
              <a:rPr lang="en-US" sz="1200" kern="1200" dirty="0" err="1" smtClean="0">
                <a:solidFill>
                  <a:schemeClr val="tx1"/>
                </a:solidFill>
                <a:latin typeface="+mn-lt"/>
                <a:ea typeface="+mn-ea"/>
                <a:cs typeface="+mn-cs"/>
              </a:rPr>
              <a:t>Decaptcha</a:t>
            </a:r>
            <a:r>
              <a:rPr lang="en-US" sz="1200" kern="1200" dirty="0" smtClean="0">
                <a:solidFill>
                  <a:schemeClr val="tx1"/>
                </a:solidFill>
                <a:latin typeface="+mn-lt"/>
                <a:ea typeface="+mn-ea"/>
                <a:cs typeface="+mn-cs"/>
              </a:rPr>
              <a:t>!. The net effect, as with benign services deployed in this model, is little or no upfront cost, on demand scalability, and fundamentally cheaper attack capabilities.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49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economic factors influencing threats in the early emergence of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were just the tip of the iceberg. As the Internet continued to be become more and more intertwined in the economic, political, and social fabric of our societies, the debate around free and open access to the Internet grew. The limiting of this free and open access for moral, political, or economic reasons, is ultimately a societal challenge, but the globally interconnected nature of our networks, such decisions impact not only our global aspiration, but the security and availability of our networks.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50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3438994-704A-174E-A1DF-C920115F616A}" type="slidenum">
              <a:rPr lang="en-US"/>
              <a:pPr/>
              <a:t>61</a:t>
            </a:fld>
            <a:endParaRPr lang="en-US" dirty="0"/>
          </a:p>
        </p:txBody>
      </p:sp>
      <p:sp>
        <p:nvSpPr>
          <p:cNvPr id="15361" name="Text Box 1"/>
          <p:cNvSpPr txBox="1">
            <a:spLocks noGrp="1" noRot="1" noChangeAspect="1" noChangeArrowheads="1"/>
          </p:cNvSpPr>
          <p:nvPr>
            <p:ph type="sldImg"/>
          </p:nvPr>
        </p:nvSpPr>
        <p:spPr bwMode="auto">
          <a:xfrm>
            <a:off x="1098550" y="676275"/>
            <a:ext cx="4603750" cy="345281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896571" y="4354652"/>
            <a:ext cx="5080056" cy="4041300"/>
          </a:xfrm>
          <a:prstGeom prst="rect">
            <a:avLst/>
          </a:prstGeom>
          <a:noFill/>
          <a:ln>
            <a:round/>
            <a:headEnd/>
            <a:tailEnd/>
          </a:ln>
        </p:spPr>
        <p:txBody>
          <a:bodyPr lIns="0" tIns="21812" rIns="0" bIns="0">
            <a:prstTxWarp prst="textNoShape">
              <a:avLst/>
            </a:prstTxWarp>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t>Mobile phones are the only digital system accessible to the majority of the planet.</a:t>
            </a:r>
          </a:p>
          <a:p>
            <a:endParaRPr lang="en-US" sz="1600" dirty="0" smtClean="0">
              <a:latin typeface="+mn-lt"/>
              <a:cs typeface="Arial"/>
            </a:endParaRPr>
          </a:p>
          <a:p>
            <a:r>
              <a:rPr lang="en-US" sz="1600" dirty="0" smtClean="0">
                <a:latin typeface="+mn-lt"/>
                <a:cs typeface="Arial"/>
              </a:rPr>
              <a:t>Over 6.8 billion people connected through cellular networks today.</a:t>
            </a:r>
            <a:r>
              <a:rPr lang="en-US" sz="1600" baseline="0" dirty="0" smtClean="0">
                <a:latin typeface="+mn-lt"/>
                <a:cs typeface="Arial"/>
              </a:rPr>
              <a:t> </a:t>
            </a:r>
            <a:r>
              <a:rPr lang="en-US" sz="1600" dirty="0" smtClean="0">
                <a:latin typeface="+mn-lt"/>
                <a:cs typeface="Arial"/>
              </a:rPr>
              <a:t>Compared to:</a:t>
            </a:r>
          </a:p>
          <a:p>
            <a:pPr lvl="2"/>
            <a:r>
              <a:rPr lang="en-US" sz="1600" dirty="0" smtClean="0">
                <a:latin typeface="+mn-lt"/>
                <a:cs typeface="Arial"/>
              </a:rPr>
              <a:t>7.1 billion people on Earth</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cs typeface="Arial"/>
              </a:rPr>
              <a:t>~1.5 billion traditional Internet users</a:t>
            </a:r>
          </a:p>
          <a:p>
            <a:pPr lvl="1"/>
            <a:endParaRPr lang="en-US" sz="1600" dirty="0" smtClean="0">
              <a:latin typeface="+mn-lt"/>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dirty="0" smtClean="0">
                <a:effectLst/>
                <a:latin typeface="+mn-lt"/>
              </a:rPr>
              <a:t>The number of mobile-connected devices will soon exceed the number of people on earth</a:t>
            </a:r>
            <a:r>
              <a:rPr lang="en-US" sz="1600" b="0" i="0" u="none" strike="noStrike" dirty="0" smtClean="0">
                <a:effectLst/>
                <a:latin typeface="+mn-lt"/>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dirty="0" smtClean="0">
              <a:effectLst/>
              <a:latin typeface="+mn-lt"/>
            </a:endParaRPr>
          </a:p>
          <a:p>
            <a:pPr lvl="1">
              <a:spcBef>
                <a:spcPts val="300"/>
              </a:spcBef>
              <a:buFont typeface="Arial"/>
              <a:buChar char="•"/>
            </a:pPr>
            <a:r>
              <a:rPr lang="en-US" sz="1600" dirty="0" smtClean="0">
                <a:latin typeface="+mn-lt"/>
                <a:ea typeface="Arial" pitchFamily="-65" charset="0"/>
                <a:cs typeface="Arial" pitchFamily="-65" charset="0"/>
              </a:rPr>
              <a:t>Video will generate most of the mobile data traffic </a:t>
            </a:r>
          </a:p>
          <a:p>
            <a:pPr lvl="1">
              <a:spcBef>
                <a:spcPts val="300"/>
              </a:spcBef>
              <a:buFont typeface="Arial"/>
              <a:buChar char="•"/>
            </a:pPr>
            <a:r>
              <a:rPr lang="en-US" sz="1600" dirty="0" smtClean="0">
                <a:latin typeface="+mn-lt"/>
                <a:ea typeface="Arial" pitchFamily="-65" charset="0"/>
                <a:cs typeface="Arial" pitchFamily="-65" charset="0"/>
              </a:rPr>
              <a:t>IM, MMS, SMS expected to exceed 10 trillion messages </a:t>
            </a:r>
          </a:p>
          <a:p>
            <a:pPr lvl="1">
              <a:spcBef>
                <a:spcPts val="300"/>
              </a:spcBef>
              <a:buFont typeface="Arial"/>
              <a:buChar char="•"/>
            </a:pPr>
            <a:r>
              <a:rPr lang="en-US" sz="1600" dirty="0" smtClean="0">
                <a:latin typeface="+mn-lt"/>
                <a:cs typeface="Arial"/>
              </a:rPr>
              <a:t>Apps for commerce, healthcare, social networking, education …</a:t>
            </a:r>
          </a:p>
          <a:p>
            <a:pPr lvl="2">
              <a:lnSpc>
                <a:spcPct val="80000"/>
              </a:lnSpc>
              <a:buFont typeface="Courier New"/>
              <a:buChar char="o"/>
              <a:defRPr/>
            </a:pPr>
            <a:r>
              <a:rPr lang="en-US" sz="1600" dirty="0" smtClean="0">
                <a:latin typeface="+mn-lt"/>
                <a:cs typeface="Arial"/>
              </a:rPr>
              <a:t>1,000,000+  distinct active apps just in Apple’s App Store.</a:t>
            </a:r>
          </a:p>
          <a:p>
            <a:pPr lvl="1">
              <a:spcBef>
                <a:spcPts val="300"/>
              </a:spcBef>
              <a:buFont typeface="Arial"/>
              <a:buChar char="•"/>
            </a:pPr>
            <a:endParaRPr lang="en-US" sz="1600" dirty="0" smtClean="0">
              <a:latin typeface="+mn-lt"/>
              <a:ea typeface="Arial" pitchFamily="-65" charset="0"/>
              <a:cs typeface="Arial" pitchFamily="-65" charset="0"/>
            </a:endParaRPr>
          </a:p>
          <a:p>
            <a:pPr marL="457200" lvl="1" indent="0">
              <a:spcBef>
                <a:spcPts val="300"/>
              </a:spcBef>
              <a:buFont typeface="Arial" pitchFamily="34" charset="0"/>
              <a:buNone/>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effectLst/>
                <a:latin typeface="+mn-lt"/>
              </a:rPr>
              <a:t>-----</a:t>
            </a:r>
          </a:p>
          <a:p>
            <a:endParaRPr lang="en-US" sz="1200" b="1" i="0" u="none" strike="noStrike" dirty="0" smtClean="0">
              <a:effectLst/>
              <a:latin typeface="+mn-lt"/>
            </a:endParaRPr>
          </a:p>
          <a:p>
            <a:r>
              <a:rPr lang="en-US" sz="1200" b="1" i="0" u="none" strike="noStrike" dirty="0" smtClean="0">
                <a:effectLst/>
                <a:latin typeface="+mn-lt"/>
              </a:rPr>
              <a:t>Global mobile data traffic will increase 13-fold between 2012 and 2017</a:t>
            </a:r>
            <a:r>
              <a:rPr lang="en-US" sz="1200" b="0" i="0" u="none" strike="noStrike" dirty="0" smtClean="0">
                <a:effectLst/>
                <a:latin typeface="+mn-lt"/>
              </a:rPr>
              <a:t>. Mobile data traffic will grow at a compound annual growth rate (CAGR) of 66 percent from 2012 to 2017, reaching 11.2 exabytes per month by 2017.</a:t>
            </a:r>
          </a:p>
          <a:p>
            <a:endParaRPr lang="en-US" sz="1200" b="1" i="0" u="none" strike="noStrike" dirty="0" smtClean="0">
              <a:effectLst/>
              <a:latin typeface="+mn-lt"/>
            </a:endParaRPr>
          </a:p>
          <a:p>
            <a:r>
              <a:rPr lang="en-US" sz="1200" b="1" i="0" u="none" strike="noStrike" dirty="0" smtClean="0">
                <a:effectLst/>
                <a:latin typeface="+mn-lt"/>
              </a:rPr>
              <a:t>Two-thirds of the world's mobile data traffic will be video by 2017</a:t>
            </a:r>
            <a:r>
              <a:rPr lang="en-US" sz="1200" b="0" i="0" u="none" strike="noStrike" dirty="0" smtClean="0">
                <a:effectLst/>
                <a:latin typeface="+mn-lt"/>
              </a:rPr>
              <a:t>. Mobile video will increase 16-fold between 2012 and 2017, accounting for over 66 percent of total mobile data traffic by the end of the forecast period.</a:t>
            </a:r>
          </a:p>
          <a:p>
            <a:endParaRPr lang="en-US" sz="1200" dirty="0" smtClean="0">
              <a:latin typeface="+mn-lt"/>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smtClean="0">
              <a:latin typeface="+mn-lt"/>
              <a:ea typeface="Arial" charset="0"/>
              <a:cs typeface="Arial" charset="0"/>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b="1" i="0" u="none" strike="noStrike" dirty="0" smtClean="0">
                <a:effectLst/>
                <a:latin typeface="+mn-lt"/>
              </a:rPr>
              <a:t>By 2017 there will be nearly 1.4 mobile devices per capita</a:t>
            </a:r>
            <a:r>
              <a:rPr lang="en-US" sz="1200" b="0" i="0" u="none" strike="noStrike" dirty="0" smtClean="0">
                <a:effectLst/>
                <a:latin typeface="+mn-lt"/>
              </a:rPr>
              <a:t>. There will be over 10 billion mobile-connected devices in 2017, including machine-to-machine (M2M) modules-exceeding the world's population at that time (7.6 billion)</a:t>
            </a:r>
            <a:endParaRPr lang="en-US" sz="1200" b="1" dirty="0" smtClean="0">
              <a:latin typeface="+mn-lt"/>
              <a:ea typeface="Arial" charset="0"/>
              <a:cs typeface="Arial" charset="0"/>
            </a:endParaRPr>
          </a:p>
          <a:p>
            <a:endParaRPr lang="en-US" sz="1200" b="1" i="0" u="none" strike="noStrike" dirty="0" smtClean="0">
              <a:effectLst/>
              <a:latin typeface="+mn-lt"/>
            </a:endParaRPr>
          </a:p>
          <a:p>
            <a:r>
              <a:rPr lang="en-US" sz="1200" b="1" i="0" u="none" strike="noStrike" dirty="0" smtClean="0">
                <a:effectLst/>
                <a:latin typeface="+mn-lt"/>
              </a:rPr>
              <a:t>The average smartphone will generate 2.7 GB of traffic per month in 2017, an 8-fold increase over the 2012 average of 342 MB per month</a:t>
            </a:r>
            <a:r>
              <a:rPr lang="en-US" sz="1200" b="0" i="0" u="none" strike="noStrike" dirty="0" smtClean="0">
                <a:effectLst/>
                <a:latin typeface="+mn-lt"/>
              </a:rPr>
              <a:t>. Aggregate smartphone traffic in 2017 will be 19 times greater than it is today, with a CAGR of 81 percent.</a:t>
            </a:r>
          </a:p>
          <a:p>
            <a:endParaRPr lang="en-US" sz="1200" b="1" i="0" u="none" strike="noStrike" dirty="0" smtClean="0">
              <a:effectLst/>
              <a:latin typeface="+mn-lt"/>
            </a:endParaRPr>
          </a:p>
          <a:p>
            <a:r>
              <a:rPr lang="en-US" sz="1200" b="1" i="0" u="none" strike="noStrike" dirty="0" smtClean="0">
                <a:effectLst/>
                <a:latin typeface="+mn-lt"/>
              </a:rPr>
              <a:t>By 2017, almost 21 exabytes of mobile data traffic will be offloaded to the fixed network by means of Wi-Fi devices and femtocells each month</a:t>
            </a:r>
            <a:r>
              <a:rPr lang="en-US" sz="1200" b="0" i="0" u="none" strike="noStrike" dirty="0" smtClean="0">
                <a:effectLst/>
                <a:latin typeface="+mn-lt"/>
              </a:rPr>
              <a:t>. Without Wi-Fi and femtocell offload, total mobile data traffic would grow at a CAGR of 74 percent between 2012 and 2017 (16-fold growth), instead of the projected CAGR of 66 percent (13-fold growth).</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smtClean="0">
              <a:latin typeface="+mn-lt"/>
              <a:ea typeface="Arial" charset="0"/>
              <a:cs typeface="Arial" charset="0"/>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Info</a:t>
            </a:r>
            <a:r>
              <a:rPr lang="en-US" sz="1200" baseline="0" dirty="0" smtClean="0">
                <a:latin typeface="+mn-lt"/>
                <a:ea typeface="Arial" charset="0"/>
                <a:cs typeface="Arial" charset="0"/>
              </a:rPr>
              <a:t> source</a:t>
            </a:r>
            <a:endParaRPr lang="en-US" sz="1200" dirty="0" smtClean="0">
              <a:latin typeface="+mn-lt"/>
              <a:ea typeface="Arial" charset="0"/>
              <a:cs typeface="Arial" charset="0"/>
            </a:endParaRP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r>
              <a:rPr lang="en-US" sz="1200" b="1" i="0" u="none" strike="noStrike" dirty="0" smtClean="0">
                <a:effectLst/>
                <a:latin typeface="+mn-lt"/>
              </a:rPr>
              <a:t>http://www.cisco.com/en/US/solutions/collateral/ns341/ns525/ns537/ns705/ns827/white_paper_c11-520862.html</a:t>
            </a: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endParaRPr lang="en-US" sz="1200" b="1" i="0" u="none" strike="noStrike" dirty="0" smtClean="0">
              <a:effectLst/>
              <a:latin typeface="+mn-lt"/>
            </a:endParaRP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r>
              <a:rPr lang="en-US" sz="1200" b="1" i="0" u="none" strike="noStrike" dirty="0" smtClean="0">
                <a:effectLst/>
                <a:latin typeface="+mn-lt"/>
              </a:rPr>
              <a:t>Image</a:t>
            </a:r>
            <a:r>
              <a:rPr lang="en-US" sz="1200" b="1" i="0" u="none" strike="noStrike" baseline="0" dirty="0" smtClean="0">
                <a:effectLst/>
                <a:latin typeface="+mn-lt"/>
              </a:rPr>
              <a:t> source</a:t>
            </a:r>
            <a:endParaRPr lang="en-US" sz="1200" b="1" i="0" u="none" strike="noStrike" dirty="0" smtClean="0">
              <a:effectLst/>
              <a:latin typeface="+mn-lt"/>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http://www.cisco.com/en/US/solutions/collateral/ns341/ns525/ns537/ns705/ns827/white_paper_c11-520862.html</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http://www.census.gov/popclock/</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a:latin typeface="+mn-lt"/>
              <a:ea typeface="Arial"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AD032-5658-3940-999F-8894A9BEE2E7}" type="slidenum">
              <a:rPr lang="en-US"/>
              <a:pPr/>
              <a:t>15</a:t>
            </a:fld>
            <a:endParaRPr lang="en-US"/>
          </a:p>
        </p:txBody>
      </p:sp>
      <p:sp>
        <p:nvSpPr>
          <p:cNvPr id="1606658" name="Rectangle 2"/>
          <p:cNvSpPr>
            <a:spLocks noGrp="1" noRot="1" noChangeAspect="1" noChangeArrowheads="1" noTextEdit="1"/>
          </p:cNvSpPr>
          <p:nvPr>
            <p:ph type="sldImg"/>
          </p:nvPr>
        </p:nvSpPr>
        <p:spPr bwMode="auto">
          <a:xfrm>
            <a:off x="1136650" y="674688"/>
            <a:ext cx="4605338" cy="3454400"/>
          </a:xfrm>
          <a:prstGeom prst="rect">
            <a:avLst/>
          </a:prstGeom>
          <a:solidFill>
            <a:srgbClr val="FFFFFF"/>
          </a:solidFill>
          <a:ln>
            <a:solidFill>
              <a:srgbClr val="000000"/>
            </a:solidFill>
            <a:miter lim="800000"/>
            <a:headEnd/>
            <a:tailEnd/>
          </a:ln>
        </p:spPr>
      </p:sp>
      <p:sp>
        <p:nvSpPr>
          <p:cNvPr id="1606659" name="Rectangle 3"/>
          <p:cNvSpPr>
            <a:spLocks noGrp="1" noChangeArrowheads="1"/>
          </p:cNvSpPr>
          <p:nvPr>
            <p:ph type="body" idx="1"/>
          </p:nvPr>
        </p:nvSpPr>
        <p:spPr bwMode="auto">
          <a:xfrm>
            <a:off x="896769" y="4355384"/>
            <a:ext cx="5081183" cy="4129549"/>
          </a:xfrm>
          <a:prstGeom prst="rect">
            <a:avLst/>
          </a:prstGeom>
          <a:solidFill>
            <a:srgbClr val="FFFFFF"/>
          </a:solidFill>
          <a:ln>
            <a:solidFill>
              <a:srgbClr val="000000"/>
            </a:solidFill>
            <a:miter lim="800000"/>
            <a:headEnd/>
            <a:tailEnd/>
          </a:ln>
        </p:spPr>
        <p:txBody>
          <a:bodyPr lIns="89983" tIns="44992" rIns="89983" bIns="44992">
            <a:prstTxWarp prst="textNoShape">
              <a:avLst/>
            </a:prstTxWarp>
          </a:bodyPr>
          <a:lstStyle/>
          <a:p>
            <a:r>
              <a:rPr lang="en-US"/>
              <a:t>Given routing complexity, dark address space will only grow!</a:t>
            </a:r>
          </a:p>
          <a:p>
            <a:r>
              <a:rPr lang="en-US"/>
              <a:t>Increased potential for outages and poor performance</a:t>
            </a:r>
          </a:p>
          <a:p>
            <a:r>
              <a:rPr lang="en-US"/>
              <a:t>Malicious exploitation looms</a:t>
            </a:r>
          </a:p>
          <a:p>
            <a:r>
              <a:rPr lang="en-US"/>
              <a:t>A single bad BGP message can disrupt the Internet. (Ex. claim a major carrier’s routes.)</a:t>
            </a:r>
          </a:p>
          <a:p>
            <a:pPr lvl="1"/>
            <a:endParaRPr lang="en-US"/>
          </a:p>
          <a:p>
            <a:r>
              <a:rPr lang="en-US"/>
              <a:t>Worms aren’t going away…</a:t>
            </a:r>
          </a:p>
          <a:p>
            <a:r>
              <a:rPr lang="en-US"/>
              <a:t>New worms will create a steady and increasing level of congestion</a:t>
            </a:r>
          </a:p>
          <a:p>
            <a:r>
              <a:rPr lang="en-US"/>
              <a:t>Huge number of zombies are available for use by anyone</a:t>
            </a:r>
          </a:p>
          <a:p>
            <a:r>
              <a:rPr lang="en-US"/>
              <a:t>Browser-based attacks loom</a:t>
            </a:r>
          </a:p>
          <a:p>
            <a:endParaRPr lang="en-US" b="1">
              <a:solidFill>
                <a:schemeClr val="accent2"/>
              </a:solidFill>
            </a:endParaRPr>
          </a:p>
          <a:p>
            <a:r>
              <a:rPr lang="en-US" b="1">
                <a:solidFill>
                  <a:schemeClr val="accent2"/>
                </a:solidFill>
              </a:rPr>
              <a:t>RESULT:</a:t>
            </a:r>
            <a:r>
              <a:rPr lang="en-US"/>
              <a:t> becoming easier to launch increasingly devastating DoS attacks (Ex. root-name server flood; backbone router flood)</a:t>
            </a:r>
          </a:p>
          <a:p>
            <a:endParaRPr lang="en-US"/>
          </a:p>
          <a:p>
            <a:r>
              <a:rPr lang="en-US"/>
              <a:t>Peakflow 1.6 in late-November will have the robust Worm detection features and UI.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dirty="0" smtClean="0"/>
              <a:t>Pervasiveness</a:t>
            </a:r>
            <a:r>
              <a:rPr lang="en-US" sz="1200" b="1" baseline="0" dirty="0" smtClean="0"/>
              <a:t> and Connectedness:</a:t>
            </a:r>
            <a:endParaRPr lang="en-US" sz="1200" b="1" dirty="0" smtClean="0"/>
          </a:p>
          <a:p>
            <a:r>
              <a:rPr lang="en-US" sz="1200" dirty="0" smtClean="0"/>
              <a:t>In 2012, 34% of homes no longer</a:t>
            </a:r>
            <a:r>
              <a:rPr lang="en-US" sz="1200" baseline="0" dirty="0" smtClean="0"/>
              <a:t> had a land line</a:t>
            </a:r>
            <a:br>
              <a:rPr lang="en-US" sz="1200" baseline="0" dirty="0" smtClean="0"/>
            </a:br>
            <a:r>
              <a:rPr lang="en-US" sz="1200" dirty="0" smtClean="0">
                <a:latin typeface="+mn-lt"/>
                <a:cs typeface="Arial"/>
              </a:rPr>
              <a:t>By 2015, wireless web access is expected to exceed wired use in the United States</a:t>
            </a:r>
          </a:p>
          <a:p>
            <a:r>
              <a:rPr lang="en-US" sz="1200" dirty="0" smtClean="0">
                <a:latin typeface="+mn-lt"/>
              </a:rPr>
              <a:t>Mobile web usage has overtaken PC web usage in China</a:t>
            </a:r>
          </a:p>
          <a:p>
            <a:r>
              <a:rPr lang="en-US" sz="1200" dirty="0" smtClean="0">
                <a:latin typeface="+mn-lt"/>
              </a:rPr>
              <a:t>Mobile Internet growth significantly outstrips desktop growth and analysts estimate mobile devices will be the predominant global access method by 2014 [16]. At the same time, mobile platforms such as the T-Mobile G1, Apple iPhone, and Nokia N- Series are reinventing the mobile landscape by opening up third-party development and by providing sophisticated productivity, communication, and application suites.</a:t>
            </a:r>
          </a:p>
          <a:p>
            <a:endParaRPr lang="en-US" sz="1200" dirty="0" smtClean="0">
              <a:latin typeface="+mn-lt"/>
            </a:endParaRPr>
          </a:p>
          <a:p>
            <a:r>
              <a:rPr lang="en-US" sz="1200" b="1" dirty="0" smtClean="0"/>
              <a:t>Mobile</a:t>
            </a:r>
            <a:r>
              <a:rPr lang="en-US" sz="1200" b="1" baseline="0" dirty="0" smtClean="0"/>
              <a:t> data services: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cs typeface="Arial"/>
              </a:rPr>
              <a:t>1,000,000+  distinct active apps just in Apple’s App Store.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Arial"/>
              </a:rPr>
              <a:t>Apps for commerce, healthcare, social networking, education …</a:t>
            </a:r>
            <a:endParaRPr lang="en-US" sz="1200" dirty="0" smtClean="0">
              <a:latin typeface="+mn-lt"/>
              <a:cs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In 2013, 17% of web browsing and 55% of social media use are done on mobile devices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Streaming services such</a:t>
            </a:r>
            <a:r>
              <a:rPr lang="en-US" sz="1200" baseline="0" dirty="0" smtClean="0">
                <a:latin typeface="+mn-lt"/>
              </a:rPr>
              <a:t> as Netflix and YouTube</a:t>
            </a:r>
            <a:endParaRPr lang="en-US" sz="1200" dirty="0" smtClean="0">
              <a:latin typeface="+mn-lt"/>
            </a:endParaRPr>
          </a:p>
          <a:p>
            <a:endParaRPr lang="en-US" sz="1200" b="1" dirty="0" smtClean="0"/>
          </a:p>
          <a:p>
            <a:r>
              <a:rPr lang="en-US" sz="1200" b="1" dirty="0" smtClean="0"/>
              <a:t>Location Services Contextual Computing:</a:t>
            </a:r>
          </a:p>
          <a:p>
            <a:r>
              <a:rPr lang="en-US" sz="1200" kern="1200" dirty="0" smtClean="0">
                <a:solidFill>
                  <a:schemeClr val="tx1"/>
                </a:solidFill>
                <a:latin typeface="+mn-lt"/>
                <a:ea typeface="+mn-ea"/>
                <a:cs typeface="+mn-cs"/>
              </a:rPr>
              <a:t>Always-present computers, able to sense the objective and subjective aspects of a given situation, will augment our ability to perceive and act in the moment based on where we are, who we’re with, and our past experiences. </a:t>
            </a:r>
          </a:p>
          <a:p>
            <a:r>
              <a:rPr lang="en-US" sz="1200" kern="1200" dirty="0" smtClean="0">
                <a:solidFill>
                  <a:schemeClr val="tx1"/>
                </a:solidFill>
                <a:latin typeface="+mn-lt"/>
                <a:ea typeface="+mn-ea"/>
                <a:cs typeface="+mn-cs"/>
              </a:rPr>
              <a:t>Deep understanding of the user and its surroundings to create tailored, relevant actions that the user can take</a:t>
            </a:r>
          </a:p>
          <a:p>
            <a:pPr marL="0" marR="0" indent="0" algn="l" defTabSz="855696" rtl="0" eaLnBrk="1" fontAlgn="auto" latinLnBrk="0" hangingPunct="1">
              <a:lnSpc>
                <a:spcPct val="100000"/>
              </a:lnSpc>
              <a:spcBef>
                <a:spcPts val="0"/>
              </a:spcBef>
              <a:spcAft>
                <a:spcPts val="0"/>
              </a:spcAft>
              <a:buClrTx/>
              <a:buSzTx/>
              <a:buFontTx/>
              <a:buNone/>
              <a:tabLst/>
              <a:defRPr/>
            </a:pPr>
            <a:r>
              <a:rPr lang="en-US" sz="1200" b="1" dirty="0" smtClean="0"/>
              <a:t/>
            </a:r>
            <a:br>
              <a:rPr lang="en-US" sz="1200" b="1" dirty="0" smtClean="0"/>
            </a:br>
            <a:r>
              <a:rPr lang="en-US" sz="1200" b="1" dirty="0" smtClean="0"/>
              <a:t>FUTURE: SMART EVERTHING and CONNECTED:</a:t>
            </a:r>
            <a:r>
              <a:rPr lang="en-US" sz="1200" b="1" baseline="0" dirty="0" smtClean="0"/>
              <a:t>  </a:t>
            </a:r>
            <a:r>
              <a:rPr lang="en-US" sz="1200" b="1" dirty="0" smtClean="0"/>
              <a:t>Wearable</a:t>
            </a:r>
            <a:r>
              <a:rPr lang="en-US" sz="1200" b="1" baseline="0" dirty="0" smtClean="0"/>
              <a:t> </a:t>
            </a:r>
            <a:r>
              <a:rPr lang="en-US" sz="1200" b="1" dirty="0" smtClean="0"/>
              <a:t>computing and the “Internet of Things”</a:t>
            </a:r>
          </a:p>
          <a:p>
            <a:r>
              <a:rPr lang="en-US" sz="1200" b="1" dirty="0" smtClean="0"/>
              <a:t>Wearable devices</a:t>
            </a:r>
            <a:r>
              <a:rPr lang="en-US" sz="1200" b="1" baseline="0" dirty="0" smtClean="0"/>
              <a:t> such as smart glasses will contribute to an explosion of new data being collected.</a:t>
            </a:r>
            <a:endParaRPr lang="en-US" sz="1200" b="1" dirty="0" smtClean="0"/>
          </a:p>
          <a:p>
            <a:r>
              <a:rPr lang="en-US" sz="1200" b="1" dirty="0" smtClean="0"/>
              <a:t>Bulk of mobile traffic will come from things rather than people: smart cars, smart appliances, smart meters,</a:t>
            </a:r>
            <a:r>
              <a:rPr lang="en-US" sz="1200" b="1" baseline="0" dirty="0" smtClean="0"/>
              <a:t> smart medical devices.</a:t>
            </a:r>
            <a:endParaRPr lang="en-US" sz="1200" b="1" dirty="0" smtClean="0"/>
          </a:p>
          <a:p>
            <a:endParaRPr lang="en-US" sz="1200" b="1" dirty="0"/>
          </a:p>
        </p:txBody>
      </p:sp>
      <p:sp>
        <p:nvSpPr>
          <p:cNvPr id="4" name="Slide Number Placeholder 3"/>
          <p:cNvSpPr>
            <a:spLocks noGrp="1"/>
          </p:cNvSpPr>
          <p:nvPr>
            <p:ph type="sldNum" sz="quarter" idx="10"/>
          </p:nvPr>
        </p:nvSpPr>
        <p:spPr/>
        <p:txBody>
          <a:bodyPr/>
          <a:lstStyle/>
          <a:p>
            <a:fld id="{AC3ADF67-3712-45D3-805E-B4A44FA9F063}" type="slidenum">
              <a:rPr lang="en-US" smtClean="0"/>
              <a:t>62</a:t>
            </a:fld>
            <a:endParaRPr lang="en-US" dirty="0"/>
          </a:p>
        </p:txBody>
      </p:sp>
    </p:spTree>
    <p:extLst>
      <p:ext uri="{BB962C8B-B14F-4D97-AF65-F5344CB8AC3E}">
        <p14:creationId xmlns:p14="http://schemas.microsoft.com/office/powerpoint/2010/main" val="77817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600" dirty="0" smtClean="0"/>
              <a:t>Surge</a:t>
            </a:r>
            <a:r>
              <a:rPr lang="en-US" sz="1600" baseline="0" dirty="0" smtClean="0"/>
              <a:t> in gathering, storing, analyzing, and monetizing our personal data.</a:t>
            </a:r>
          </a:p>
          <a:p>
            <a:endParaRPr lang="en-US" sz="1600" baseline="0" dirty="0" smtClean="0"/>
          </a:p>
          <a:p>
            <a:r>
              <a:rPr lang="en-US" sz="1600" dirty="0" smtClean="0"/>
              <a:t>How could companies, such as Facebook and Twitter, that provide free service, be worth billions of dollars?</a:t>
            </a:r>
          </a:p>
          <a:p>
            <a:pPr marL="427848" lvl="1" indent="0">
              <a:buNone/>
            </a:pPr>
            <a:endParaRPr lang="en-US" sz="1600" dirty="0" smtClean="0"/>
          </a:p>
          <a:p>
            <a:pPr marL="427848" lvl="1" indent="0" algn="ctr">
              <a:buNone/>
            </a:pPr>
            <a:r>
              <a:rPr lang="en-US" sz="1600" b="1" dirty="0" smtClean="0">
                <a:solidFill>
                  <a:schemeClr val="bg2">
                    <a:lumMod val="60000"/>
                    <a:lumOff val="40000"/>
                  </a:schemeClr>
                </a:solidFill>
              </a:rPr>
              <a:t>Monetizing User Data</a:t>
            </a:r>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AC3ADF67-3712-45D3-805E-B4A44FA9F063}" type="slidenum">
              <a:rPr lang="en-US" smtClean="0"/>
              <a:t>63</a:t>
            </a:fld>
            <a:endParaRPr lang="en-US" dirty="0"/>
          </a:p>
        </p:txBody>
      </p:sp>
    </p:spTree>
    <p:extLst>
      <p:ext uri="{BB962C8B-B14F-4D97-AF65-F5344CB8AC3E}">
        <p14:creationId xmlns:p14="http://schemas.microsoft.com/office/powerpoint/2010/main" val="3705549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Today, public cloud</a:t>
            </a:r>
            <a:r>
              <a:rPr lang="en-US" baseline="0" dirty="0" smtClean="0"/>
              <a:t> services</a:t>
            </a:r>
            <a:r>
              <a:rPr lang="en-US" dirty="0" smtClean="0"/>
              <a:t> are everywhere. </a:t>
            </a:r>
          </a:p>
          <a:p>
            <a:endParaRPr lang="en-US" dirty="0" smtClean="0"/>
          </a:p>
          <a:p>
            <a:r>
              <a:rPr lang="en-US" dirty="0" smtClean="0"/>
              <a:t>Many</a:t>
            </a:r>
            <a:r>
              <a:rPr lang="en-US" baseline="0" dirty="0" smtClean="0"/>
              <a:t> applications that we use everyday rely heavily on those services, especially Amazon’s EC2. </a:t>
            </a:r>
          </a:p>
          <a:p>
            <a:endParaRPr lang="en-US" baseline="0" dirty="0" smtClean="0"/>
          </a:p>
          <a:p>
            <a:r>
              <a:rPr lang="en-US" baseline="0" dirty="0" smtClean="0"/>
              <a:t>As a result, they have enormous impact on consumer Internet. For example, as of April 2012, 1/3 of all internet users will access web sites built in an amazon cloud at least once a day</a:t>
            </a:r>
            <a:endParaRPr lang="en-US" dirty="0"/>
          </a:p>
        </p:txBody>
      </p:sp>
      <p:sp>
        <p:nvSpPr>
          <p:cNvPr id="4" name="Slide Number Placeholder 3"/>
          <p:cNvSpPr>
            <a:spLocks noGrp="1"/>
          </p:cNvSpPr>
          <p:nvPr>
            <p:ph type="sldNum" sz="quarter" idx="10"/>
          </p:nvPr>
        </p:nvSpPr>
        <p:spPr/>
        <p:txBody>
          <a:bodyPr/>
          <a:lstStyle/>
          <a:p>
            <a:fld id="{DE1F73D8-1B3E-9C4C-BCDE-235C37D0ABA0}" type="slidenum">
              <a:rPr lang="en-US" smtClean="0"/>
              <a:t>66</a:t>
            </a:fld>
            <a:endParaRPr lang="en-US" dirty="0"/>
          </a:p>
        </p:txBody>
      </p:sp>
    </p:spTree>
    <p:extLst>
      <p:ext uri="{BB962C8B-B14F-4D97-AF65-F5344CB8AC3E}">
        <p14:creationId xmlns:p14="http://schemas.microsoft.com/office/powerpoint/2010/main" val="2473694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Aft>
                <a:spcPts val="1769"/>
              </a:spcAft>
            </a:pPr>
            <a:r>
              <a:rPr lang="en-US" sz="1600" dirty="0">
                <a:cs typeface="Arial"/>
              </a:rPr>
              <a:t>Cyber-physical systems aim to … </a:t>
            </a:r>
            <a:r>
              <a:rPr lang="en-US" sz="1600" b="1" i="1" dirty="0">
                <a:cs typeface="Arial"/>
              </a:rPr>
              <a:t>Deeply integrate computation, communication, and control into physical systems</a:t>
            </a:r>
          </a:p>
          <a:p>
            <a:pPr>
              <a:spcAft>
                <a:spcPts val="1769"/>
              </a:spcAft>
            </a:pPr>
            <a:r>
              <a:rPr lang="en-US" sz="1600" b="1" i="1" dirty="0">
                <a:cs typeface="Arial"/>
              </a:rPr>
              <a:t>These are </a:t>
            </a:r>
            <a:r>
              <a:rPr lang="en-US" sz="1600" dirty="0">
                <a:cs typeface="Arial"/>
              </a:rPr>
              <a:t>smart systems that have cyber technologies, both hardware and software, that are</a:t>
            </a:r>
          </a:p>
          <a:p>
            <a:pPr marL="280835" indent="-280835" defTabSz="914310" fontAlgn="base">
              <a:spcBef>
                <a:spcPct val="30000"/>
              </a:spcBef>
              <a:spcAft>
                <a:spcPts val="1769"/>
              </a:spcAft>
              <a:buFont typeface="Arial"/>
              <a:buChar char="•"/>
              <a:defRPr/>
            </a:pPr>
            <a:r>
              <a:rPr lang="en-US" sz="1600" dirty="0">
                <a:cs typeface="Arial"/>
              </a:rPr>
              <a:t>deeply embedded in and interacting with physical components, </a:t>
            </a:r>
          </a:p>
          <a:p>
            <a:pPr marL="280835" indent="-280835" defTabSz="914310" fontAlgn="base">
              <a:spcBef>
                <a:spcPct val="30000"/>
              </a:spcBef>
              <a:spcAft>
                <a:spcPts val="1769"/>
              </a:spcAft>
              <a:buFont typeface="Arial"/>
              <a:buChar char="•"/>
              <a:defRPr/>
            </a:pPr>
            <a:r>
              <a:rPr lang="en-US" sz="1600" dirty="0">
                <a:cs typeface="Arial"/>
              </a:rPr>
              <a:t>sensing AND changing the state of the real world</a:t>
            </a:r>
          </a:p>
          <a:p>
            <a:pPr defTabSz="914310" fontAlgn="base">
              <a:spcBef>
                <a:spcPct val="30000"/>
              </a:spcBef>
              <a:spcAft>
                <a:spcPts val="1769"/>
              </a:spcAft>
              <a:defRPr/>
            </a:pPr>
            <a:r>
              <a:rPr lang="en-US" sz="1600" dirty="0">
                <a:cs typeface="Arial"/>
              </a:rPr>
              <a:t>New smart cyber-physical systems will drive innovation and competition in sectors such as the power grid, transportation, buildings, medical technologies, and industrial automation advanced </a:t>
            </a:r>
            <a:r>
              <a:rPr lang="en-US" sz="1600" dirty="0" smtClean="0">
                <a:cs typeface="Arial"/>
              </a:rPr>
              <a:t>manufacturing.</a:t>
            </a:r>
          </a:p>
          <a:p>
            <a:pPr defTabSz="914310" fontAlgn="base">
              <a:spcBef>
                <a:spcPct val="30000"/>
              </a:spcBef>
              <a:spcAft>
                <a:spcPts val="1769"/>
              </a:spcAft>
              <a:defRPr/>
            </a:pPr>
            <a:r>
              <a:rPr lang="en-US" sz="1600" dirty="0" smtClean="0">
                <a:cs typeface="Arial"/>
              </a:rPr>
              <a:t>Growing </a:t>
            </a:r>
            <a:r>
              <a:rPr lang="en-US" sz="1600" dirty="0">
                <a:cs typeface="Arial"/>
              </a:rPr>
              <a:t>demand for capabilities and applications from Smart Grid, the Next Generation Air Transportation System, Intelligent [surface] Transportation Systems, to Smart Medical Technologies, Smart Buildings, and Smart Manufacturing. </a:t>
            </a:r>
          </a:p>
          <a:p>
            <a:pPr defTabSz="914310" fontAlgn="base">
              <a:spcBef>
                <a:spcPct val="30000"/>
              </a:spcBef>
              <a:spcAft>
                <a:spcPts val="1769"/>
              </a:spcAft>
              <a:defRPr/>
            </a:pPr>
            <a:endParaRPr lang="en-US" sz="1600" b="1" i="1" dirty="0">
              <a:cs typeface="Arial"/>
            </a:endParaRPr>
          </a:p>
          <a:p>
            <a:pPr>
              <a:spcAft>
                <a:spcPts val="1769"/>
              </a:spcAft>
            </a:pPr>
            <a:endParaRPr lang="en-US" sz="1400"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67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defTabSz="457096">
              <a:defRPr/>
            </a:pPr>
            <a:r>
              <a:rPr lang="en-US" sz="1400" dirty="0"/>
              <a:t>Each sector that becomes cyber-enabled becomes vulnerable to attacks.  </a:t>
            </a:r>
          </a:p>
          <a:p>
            <a:pPr defTabSz="457096">
              <a:defRPr/>
            </a:pPr>
            <a:endParaRPr lang="en-US" sz="1400" dirty="0"/>
          </a:p>
          <a:p>
            <a:pPr defTabSz="457096">
              <a:defRPr/>
            </a:pPr>
            <a:r>
              <a:rPr lang="en-US" sz="1400" dirty="0"/>
              <a:t>Healthcare, education, and finance are already at risk, and physical infrastructure –manufacturing, energy production, and transportation – will be next. </a:t>
            </a:r>
          </a:p>
          <a:p>
            <a:pPr defTabSz="457096">
              <a:defRPr/>
            </a:pPr>
            <a:r>
              <a:rPr lang="en-US" sz="1400" dirty="0"/>
              <a:t>This trend toward increasingly cyber-physical systems, the integration of computation, communication, and control into physical systems, will continue to offer new challenges. </a:t>
            </a:r>
          </a:p>
          <a:p>
            <a:pPr defTabSz="457096">
              <a:defRPr/>
            </a:pPr>
            <a:endParaRPr lang="en-US" sz="1400" dirty="0"/>
          </a:p>
          <a:p>
            <a:pPr defTabSz="457096">
              <a:defRPr/>
            </a:pPr>
            <a:r>
              <a:rPr lang="en-US" sz="1400" dirty="0"/>
              <a:t>For example, in healthcare, embedded wireless medical devices such as pacemakers are vulnerable to cyber attacks. Researchers have shown that by gaining wireless access to a combination heart defibrillator and pacemaker, they were able to reprogram it to shut down and to deliver jolts of electricity that could potentially have been fatal if the device had been in a person. </a:t>
            </a:r>
          </a:p>
          <a:p>
            <a:pPr defTabSz="457096">
              <a:defRPr/>
            </a:pPr>
            <a:endParaRPr lang="en-US" sz="1400" dirty="0"/>
          </a:p>
          <a:p>
            <a:pPr defTabSz="457096">
              <a:defRPr/>
            </a:pPr>
            <a:r>
              <a:rPr lang="en-US" sz="1400" dirty="0"/>
              <a:t>For example, in transportation, researchers have shown that by connecting to a standard diagnostic computer port included in late-model cars, they were able to do some unusual things, such as turning off the brakes, changing the speedometer reading, blasting hot air or music on the radio, and locking passengers in the car. </a:t>
            </a:r>
          </a:p>
          <a:p>
            <a:pPr defTabSz="457096">
              <a:defRPr/>
            </a:pPr>
            <a:endParaRPr lang="en-US" sz="1400" dirty="0"/>
          </a:p>
          <a:p>
            <a:pPr defTabSz="457096">
              <a:defRPr/>
            </a:pPr>
            <a:r>
              <a:rPr lang="en-US" sz="1400" dirty="0"/>
              <a:t>Consider, for example, the recent STUXNET worm. Discovered in July 2010, this worm targeted SCADA systems that were configured to monitor and control a kind of centrifuge used in Iranian nuclear fuel processing facilities. </a:t>
            </a:r>
          </a:p>
        </p:txBody>
      </p:sp>
      <p:sp>
        <p:nvSpPr>
          <p:cNvPr id="4" name="Slide Number Placeholder 3"/>
          <p:cNvSpPr>
            <a:spLocks noGrp="1"/>
          </p:cNvSpPr>
          <p:nvPr>
            <p:ph type="sldNum" sz="quarter" idx="10"/>
          </p:nvPr>
        </p:nvSpPr>
        <p:spPr/>
        <p:txBody>
          <a:bodyPr/>
          <a:lstStyle/>
          <a:p>
            <a:fld id="{DE06E928-85EC-E946-AB5C-BCC476895AE9}" type="slidenum">
              <a:rPr lang="en-US" smtClean="0"/>
              <a:pPr/>
              <a:t>68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1D7C03E-039B-624D-BC4E-BB7913FD103D}" type="slidenum">
              <a:rPr lang="en-US"/>
              <a:pPr/>
              <a:t>18</a:t>
            </a:fld>
            <a:endParaRPr lang="en-US" dirty="0"/>
          </a:p>
        </p:txBody>
      </p:sp>
      <p:sp>
        <p:nvSpPr>
          <p:cNvPr id="23555" name="Rectangle 2"/>
          <p:cNvSpPr>
            <a:spLocks noGrp="1" noRot="1" noChangeAspect="1" noChangeArrowheads="1" noTextEdit="1"/>
          </p:cNvSpPr>
          <p:nvPr>
            <p:ph type="sldImg"/>
          </p:nvPr>
        </p:nvSpPr>
        <p:spPr>
          <a:xfrm>
            <a:off x="1143000" y="685800"/>
            <a:ext cx="4572000" cy="3429000"/>
          </a:xfrm>
          <a:ln/>
        </p:spPr>
      </p:sp>
      <p:sp>
        <p:nvSpPr>
          <p:cNvPr id="23556" name="Rectangle 3"/>
          <p:cNvSpPr>
            <a:spLocks noGrp="1" noChangeArrowheads="1"/>
          </p:cNvSpPr>
          <p:nvPr>
            <p:ph type="body" idx="1"/>
          </p:nvPr>
        </p:nvSpPr>
        <p:spPr>
          <a:noFill/>
          <a:ln/>
        </p:spPr>
        <p:txBody>
          <a:bodyPr lIns="85414" tIns="42706" rIns="85414" bIns="42706"/>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401A385-472B-7742-8121-F09143BD2C73}" type="slidenum">
              <a:rPr lang="en-US"/>
              <a:pPr/>
              <a:t>19</a:t>
            </a:fld>
            <a:endParaRPr lang="en-US"/>
          </a:p>
        </p:txBody>
      </p:sp>
      <p:sp>
        <p:nvSpPr>
          <p:cNvPr id="31747" name="Rectangle 2"/>
          <p:cNvSpPr>
            <a:spLocks noGrp="1" noRot="1" noChangeAspect="1" noChangeArrowheads="1" noTextEdit="1"/>
          </p:cNvSpPr>
          <p:nvPr>
            <p:ph type="sldImg"/>
          </p:nvPr>
        </p:nvSpPr>
        <p:spPr>
          <a:xfrm>
            <a:off x="1098550" y="676275"/>
            <a:ext cx="4605338" cy="3454400"/>
          </a:xfrm>
          <a:ln/>
        </p:spPr>
      </p:sp>
      <p:sp>
        <p:nvSpPr>
          <p:cNvPr id="31748" name="Rectangle 3"/>
          <p:cNvSpPr>
            <a:spLocks noGrp="1" noChangeArrowheads="1"/>
          </p:cNvSpPr>
          <p:nvPr>
            <p:ph type="body" idx="1"/>
          </p:nvPr>
        </p:nvSpPr>
        <p:spPr>
          <a:xfrm>
            <a:off x="895249" y="4353846"/>
            <a:ext cx="5081182" cy="4131086"/>
          </a:xfrm>
          <a:noFill/>
          <a:ln/>
        </p:spPr>
        <p:txBody>
          <a:bodyPr lIns="87377" tIns="43689" rIns="87377" bIns="43689"/>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2D27903-05CC-8141-B591-AB1D8B14621A}" type="slidenum">
              <a:rPr lang="en-US"/>
              <a:pPr/>
              <a:t>20</a:t>
            </a:fld>
            <a:endParaRPr lang="en-US"/>
          </a:p>
        </p:txBody>
      </p:sp>
      <p:sp>
        <p:nvSpPr>
          <p:cNvPr id="33795" name="Rectangle 2"/>
          <p:cNvSpPr>
            <a:spLocks noGrp="1" noRot="1" noChangeAspect="1" noChangeArrowheads="1" noTextEdit="1"/>
          </p:cNvSpPr>
          <p:nvPr>
            <p:ph type="sldImg"/>
          </p:nvPr>
        </p:nvSpPr>
        <p:spPr>
          <a:xfrm>
            <a:off x="1098550" y="676275"/>
            <a:ext cx="4605338" cy="3454400"/>
          </a:xfrm>
          <a:ln/>
        </p:spPr>
      </p:sp>
      <p:sp>
        <p:nvSpPr>
          <p:cNvPr id="33796" name="Rectangle 3"/>
          <p:cNvSpPr>
            <a:spLocks noGrp="1" noChangeArrowheads="1"/>
          </p:cNvSpPr>
          <p:nvPr>
            <p:ph type="body" idx="1"/>
          </p:nvPr>
        </p:nvSpPr>
        <p:spPr>
          <a:xfrm>
            <a:off x="895249" y="4353846"/>
            <a:ext cx="5081182" cy="4131086"/>
          </a:xfrm>
          <a:noFill/>
          <a:ln/>
        </p:spPr>
        <p:txBody>
          <a:bodyPr lIns="87377" tIns="43689" rIns="87377" bIns="43689"/>
          <a:lstStyle/>
          <a:p>
            <a:pPr eaLnBrk="1" hangingPunct="1"/>
            <a:r>
              <a:rPr lang="en-US"/>
              <a:t>speculative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dirty="0" smtClean="0"/>
              <a:t>“3. Protect the United States against cyber-based attacks and high-technology crimes”</a:t>
            </a:r>
          </a:p>
          <a:p>
            <a:pPr lvl="1"/>
            <a:r>
              <a:rPr lang="en-US" sz="2000" dirty="0" smtClean="0"/>
              <a:t>US Federal Bureau of Investigation (FBI)’s website listing cyber crime as the FBI’s third highest priority behind such dramatic threats as counter- terrorism and counter-espionage.</a:t>
            </a:r>
          </a:p>
          <a:p>
            <a:r>
              <a:rPr lang="en-US" sz="2400" dirty="0" smtClean="0"/>
              <a:t>The annual loss due to </a:t>
            </a:r>
            <a:br>
              <a:rPr lang="en-US" sz="2400" dirty="0" smtClean="0"/>
            </a:br>
            <a:r>
              <a:rPr lang="en-US" sz="2400" dirty="0" smtClean="0"/>
              <a:t>computer crime was </a:t>
            </a:r>
            <a:br>
              <a:rPr lang="en-US" sz="2400" dirty="0" smtClean="0"/>
            </a:br>
            <a:r>
              <a:rPr lang="en-US" sz="2400" dirty="0" smtClean="0"/>
              <a:t>estimated to be $67.2 </a:t>
            </a:r>
            <a:br>
              <a:rPr lang="en-US" sz="2400" dirty="0" smtClean="0"/>
            </a:br>
            <a:r>
              <a:rPr lang="en-US" sz="2400" dirty="0" smtClean="0"/>
              <a:t>billion for U.S. organizations, </a:t>
            </a:r>
            <a:br>
              <a:rPr lang="en-US" sz="2400" dirty="0" smtClean="0"/>
            </a:br>
            <a:r>
              <a:rPr lang="en-US" sz="2400" dirty="0" smtClean="0"/>
              <a:t>according to a 2005 Federal </a:t>
            </a:r>
            <a:br>
              <a:rPr lang="en-US" sz="2400" dirty="0" smtClean="0"/>
            </a:br>
            <a:r>
              <a:rPr lang="en-US" sz="2400" dirty="0" smtClean="0"/>
              <a:t>Bureau of Investigation (FBI)</a:t>
            </a:r>
            <a:br>
              <a:rPr lang="en-US" sz="2400" dirty="0" smtClean="0"/>
            </a:br>
            <a:r>
              <a:rPr lang="en-US" sz="2400" dirty="0" smtClean="0"/>
              <a:t>survey.</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25</a:t>
            </a:fld>
            <a:endParaRPr lang="en-US"/>
          </a:p>
        </p:txBody>
      </p:sp>
    </p:spTree>
    <p:extLst>
      <p:ext uri="{BB962C8B-B14F-4D97-AF65-F5344CB8AC3E}">
        <p14:creationId xmlns:p14="http://schemas.microsoft.com/office/powerpoint/2010/main" val="390655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After worms, global Internet threats underwent a profound transformation from attacks designed solely to disable infrastructure to those that also target people and organizations. This alarming new class of attacks directly impacts the day-to-day lives of millions of people and endangers businesses and governments around the world. For example, computer users are assailed with spyware that snoops on confidential information, spam that floods email accounts, and phishing scams that steal identities.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C0308-6809-704A-8DEC-F9C5F354E2DF}" type="slidenum">
              <a:rPr lang="en-US"/>
              <a:pPr/>
              <a:t>33</a:t>
            </a:fld>
            <a:endParaRPr lang="en-US"/>
          </a:p>
        </p:txBody>
      </p:sp>
      <p:sp>
        <p:nvSpPr>
          <p:cNvPr id="260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1987" name="Rectangle 3"/>
          <p:cNvSpPr>
            <a:spLocks noGrp="1" noChangeArrowheads="1"/>
          </p:cNvSpPr>
          <p:nvPr>
            <p:ph type="body" idx="1"/>
          </p:nvPr>
        </p:nvSpPr>
        <p:spPr bwMode="auto">
          <a:xfrm>
            <a:off x="915008" y="4344630"/>
            <a:ext cx="5027984" cy="4114185"/>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2EE710-A20E-3646-9C9D-4B5AC1A6033E}" type="slidenum">
              <a:rPr lang="en-US"/>
              <a:pPr/>
              <a:t>34</a:t>
            </a:fld>
            <a:endParaRPr lang="en-US"/>
          </a:p>
        </p:txBody>
      </p:sp>
      <p:sp>
        <p:nvSpPr>
          <p:cNvPr id="3440642" name="Rectangle 2"/>
          <p:cNvSpPr>
            <a:spLocks noGrp="1" noRot="1" noChangeAspect="1" noChangeArrowheads="1"/>
          </p:cNvSpPr>
          <p:nvPr>
            <p:ph type="sldImg"/>
          </p:nvPr>
        </p:nvSpPr>
        <p:spPr bwMode="auto">
          <a:xfrm>
            <a:off x="1100138" y="676275"/>
            <a:ext cx="4602162" cy="3452813"/>
          </a:xfrm>
          <a:prstGeom prst="rect">
            <a:avLst/>
          </a:prstGeom>
          <a:solidFill>
            <a:srgbClr val="FFFFFF"/>
          </a:solidFill>
          <a:ln>
            <a:solidFill>
              <a:srgbClr val="000000"/>
            </a:solidFill>
            <a:miter lim="800000"/>
            <a:headEnd/>
            <a:tailEnd/>
          </a:ln>
        </p:spPr>
      </p:sp>
      <p:sp>
        <p:nvSpPr>
          <p:cNvPr id="3440643" name="Rectangle 3"/>
          <p:cNvSpPr>
            <a:spLocks noGrp="1" noChangeArrowheads="1"/>
          </p:cNvSpPr>
          <p:nvPr>
            <p:ph type="body" idx="1"/>
          </p:nvPr>
        </p:nvSpPr>
        <p:spPr bwMode="auto">
          <a:xfrm>
            <a:off x="896770" y="4355384"/>
            <a:ext cx="5081183" cy="4129548"/>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06977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0600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71668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23522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46483A-6F2D-0D46-9ACB-D2FC7C314B2B}" type="datetimeFigureOut">
              <a:rPr lang="en-US" smtClean="0"/>
              <a:t>10/28/15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23244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46483A-6F2D-0D46-9ACB-D2FC7C314B2B}"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402897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46483A-6F2D-0D46-9ACB-D2FC7C314B2B}" type="datetimeFigureOut">
              <a:rPr lang="en-US" smtClean="0"/>
              <a:t>10/28/15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72272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46483A-6F2D-0D46-9ACB-D2FC7C314B2B}" type="datetimeFigureOut">
              <a:rPr lang="en-US" smtClean="0"/>
              <a:t>10/28/15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215115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6483A-6F2D-0D46-9ACB-D2FC7C314B2B}" type="datetimeFigureOut">
              <a:rPr lang="en-US" smtClean="0"/>
              <a:t>10/28/15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33072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6483A-6F2D-0D46-9ACB-D2FC7C314B2B}"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06409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6483A-6F2D-0D46-9ACB-D2FC7C314B2B}" type="datetimeFigureOut">
              <a:rPr lang="en-US" smtClean="0"/>
              <a:t>10/28/15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774510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6483A-6F2D-0D46-9ACB-D2FC7C314B2B}" type="datetimeFigureOut">
              <a:rPr lang="en-US" smtClean="0"/>
              <a:t>10/28/15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6DA8B-DE76-6E40-A88E-BAF349D99602}" type="slidenum">
              <a:rPr lang="en-US" smtClean="0"/>
              <a:t>‹#›</a:t>
            </a:fld>
            <a:endParaRPr lang="en-US"/>
          </a:p>
        </p:txBody>
      </p:sp>
    </p:spTree>
    <p:extLst>
      <p:ext uri="{BB962C8B-B14F-4D97-AF65-F5344CB8AC3E}">
        <p14:creationId xmlns:p14="http://schemas.microsoft.com/office/powerpoint/2010/main" val="3844354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tiff"/><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19 – Worms</a:t>
            </a:r>
            <a:r>
              <a:rPr lang="en-US" smtClean="0"/>
              <a:t>, </a:t>
            </a:r>
            <a:r>
              <a:rPr lang="en-US" smtClean="0"/>
              <a:t>Botnets</a:t>
            </a:r>
            <a:endParaRPr lang="en-US" dirty="0"/>
          </a:p>
        </p:txBody>
      </p:sp>
      <p:sp>
        <p:nvSpPr>
          <p:cNvPr id="3" name="Subtitle 2"/>
          <p:cNvSpPr>
            <a:spLocks noGrp="1"/>
          </p:cNvSpPr>
          <p:nvPr>
            <p:ph type="subTitle" idx="1"/>
          </p:nvPr>
        </p:nvSpPr>
        <p:spPr/>
        <p:txBody>
          <a:bodyPr/>
          <a:lstStyle/>
          <a:p>
            <a:r>
              <a:rPr lang="en-US" dirty="0" smtClean="0"/>
              <a:t>Michael Bailey</a:t>
            </a:r>
          </a:p>
          <a:p>
            <a:r>
              <a:rPr lang="en-US" dirty="0" smtClean="0"/>
              <a:t>University of Illinois</a:t>
            </a:r>
          </a:p>
          <a:p>
            <a:r>
              <a:rPr lang="en-US" dirty="0"/>
              <a:t>ECE 422/CS 461 </a:t>
            </a:r>
            <a:r>
              <a:rPr lang="en-US" smtClean="0"/>
              <a:t>– Fall 2015</a:t>
            </a:r>
            <a:endParaRPr lang="en-US" dirty="0"/>
          </a:p>
        </p:txBody>
      </p:sp>
    </p:spTree>
    <p:extLst>
      <p:ext uri="{BB962C8B-B14F-4D97-AF65-F5344CB8AC3E}">
        <p14:creationId xmlns:p14="http://schemas.microsoft.com/office/powerpoint/2010/main" val="13856001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smtClean="0">
                <a:sym typeface="Arial" charset="0"/>
              </a:rPr>
              <a:t>Spread of Code Red</a:t>
            </a:r>
            <a:endParaRPr lang="en-US">
              <a:sym typeface="Arial" charset="0"/>
            </a:endParaRPr>
          </a:p>
        </p:txBody>
      </p:sp>
      <p:sp>
        <p:nvSpPr>
          <p:cNvPr id="118787" name="Rectangle 3"/>
          <p:cNvSpPr>
            <a:spLocks noGrp="1" noChangeArrowheads="1"/>
          </p:cNvSpPr>
          <p:nvPr>
            <p:ph idx="1"/>
          </p:nvPr>
        </p:nvSpPr>
        <p:spPr/>
        <p:txBody>
          <a:bodyPr>
            <a:normAutofit fontScale="92500" lnSpcReduction="20000"/>
          </a:bodyPr>
          <a:lstStyle/>
          <a:p>
            <a:r>
              <a:rPr lang="en-US" smtClean="0">
                <a:sym typeface="Arial" charset="0"/>
              </a:rPr>
              <a:t>Network telescopes estimate of # infected hosts: 360K.  (Beware DHCP &amp; NAT)</a:t>
            </a:r>
          </a:p>
          <a:p>
            <a:r>
              <a:rPr lang="en-US" smtClean="0">
                <a:sym typeface="Arial" charset="0"/>
              </a:rPr>
              <a:t>Course of infection fits classic </a:t>
            </a:r>
            <a:r>
              <a:rPr lang="en-US" smtClean="0">
                <a:sym typeface="Arial Italic" charset="0"/>
              </a:rPr>
              <a:t>logistic</a:t>
            </a:r>
            <a:r>
              <a:rPr lang="en-US" smtClean="0">
                <a:sym typeface="Arial" charset="0"/>
              </a:rPr>
              <a:t>.</a:t>
            </a:r>
          </a:p>
          <a:p>
            <a:r>
              <a:rPr lang="en-US" smtClean="0">
                <a:sym typeface="Arial" charset="0"/>
              </a:rPr>
              <a:t>Note: larger the vulnerable population, </a:t>
            </a:r>
            <a:r>
              <a:rPr lang="en-US" smtClean="0">
                <a:sym typeface="Arial Italic" charset="0"/>
              </a:rPr>
              <a:t>faster</a:t>
            </a:r>
            <a:r>
              <a:rPr lang="en-US" smtClean="0">
                <a:sym typeface="Arial" charset="0"/>
              </a:rPr>
              <a:t> the worm spreads.</a:t>
            </a:r>
          </a:p>
          <a:p>
            <a:endParaRPr lang="en-US" smtClean="0"/>
          </a:p>
          <a:p>
            <a:r>
              <a:rPr lang="en-US" smtClean="0">
                <a:sym typeface="Arial" charset="0"/>
              </a:rPr>
              <a:t>That night (</a:t>
            </a:r>
            <a:r>
              <a:rPr lang="en-US" smtClean="0">
                <a:sym typeface="Symbol" charset="0"/>
              </a:rPr>
              <a:t>⇒</a:t>
            </a:r>
            <a:r>
              <a:rPr lang="en-US" smtClean="0">
                <a:sym typeface="Arial" charset="0"/>
              </a:rPr>
              <a:t> 20th), worm dies …</a:t>
            </a:r>
          </a:p>
          <a:p>
            <a:r>
              <a:rPr lang="en-US" smtClean="0">
                <a:sym typeface="Arial" charset="0"/>
              </a:rPr>
              <a:t>    … except for hosts with inaccurate clocks!</a:t>
            </a:r>
          </a:p>
          <a:p>
            <a:r>
              <a:rPr lang="en-US" smtClean="0">
                <a:sym typeface="Arial" charset="0"/>
              </a:rPr>
              <a:t>It just takes one of these to restart the worm on August 1st …</a:t>
            </a:r>
            <a:endParaRPr lang="en-US">
              <a:sym typeface="Arial" charset="0"/>
            </a:endParaRPr>
          </a:p>
        </p:txBody>
      </p:sp>
      <p:sp>
        <p:nvSpPr>
          <p:cNvPr id="118788"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101677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title"/>
          </p:nvPr>
        </p:nvSpPr>
        <p:spPr/>
        <p:txBody>
          <a:bodyPr/>
          <a:lstStyle/>
          <a:p>
            <a:r>
              <a:rPr lang="en-US" dirty="0" smtClean="0"/>
              <a:t>Network Telescopes</a:t>
            </a:r>
            <a:endParaRPr lang="en-US" dirty="0"/>
          </a:p>
        </p:txBody>
      </p:sp>
      <p:sp>
        <p:nvSpPr>
          <p:cNvPr id="1645571" name="Rectangle 3"/>
          <p:cNvSpPr>
            <a:spLocks noGrp="1" noChangeArrowheads="1"/>
          </p:cNvSpPr>
          <p:nvPr>
            <p:ph idx="1"/>
          </p:nvPr>
        </p:nvSpPr>
        <p:spPr>
          <a:xfrm>
            <a:off x="558800" y="5426015"/>
            <a:ext cx="8229600" cy="1236663"/>
          </a:xfrm>
        </p:spPr>
        <p:txBody>
          <a:bodyPr/>
          <a:lstStyle/>
          <a:p>
            <a:pPr>
              <a:lnSpc>
                <a:spcPct val="90000"/>
              </a:lnSpc>
            </a:pPr>
            <a:r>
              <a:rPr lang="en-US" sz="2000" dirty="0" smtClean="0"/>
              <a:t>Network telescopes capture this scanning activity (as well as </a:t>
            </a:r>
            <a:r>
              <a:rPr lang="en-US" sz="2000" dirty="0" err="1" smtClean="0"/>
              <a:t>misconfigurations</a:t>
            </a:r>
            <a:r>
              <a:rPr lang="en-US" sz="2000" dirty="0" smtClean="0"/>
              <a:t> and backscatter) by observing unused addresses.</a:t>
            </a:r>
            <a:endParaRPr lang="en-US" sz="2000" dirty="0"/>
          </a:p>
        </p:txBody>
      </p:sp>
      <p:pic>
        <p:nvPicPr>
          <p:cNvPr id="1645572" name="Picture 4" descr="stage2"/>
          <p:cNvPicPr>
            <a:picLocks noChangeAspect="1" noChangeArrowheads="1"/>
          </p:cNvPicPr>
          <p:nvPr/>
        </p:nvPicPr>
        <p:blipFill>
          <a:blip r:embed="rId3"/>
          <a:srcRect/>
          <a:stretch>
            <a:fillRect/>
          </a:stretch>
        </p:blipFill>
        <p:spPr bwMode="auto">
          <a:xfrm>
            <a:off x="899225" y="1417638"/>
            <a:ext cx="6747235" cy="3912105"/>
          </a:xfrm>
          <a:prstGeom prst="rect">
            <a:avLst/>
          </a:prstGeom>
          <a:noFill/>
        </p:spPr>
      </p:pic>
      <p:sp>
        <p:nvSpPr>
          <p:cNvPr id="5" name="Rectangle 4"/>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Internet Motion Sensor - A Distributed </a:t>
            </a:r>
            <a:r>
              <a:rPr lang="en-US" sz="1400" dirty="0" err="1" smtClean="0"/>
              <a:t>Blackhole</a:t>
            </a:r>
            <a:r>
              <a:rPr lang="en-US" sz="1400" dirty="0" smtClean="0"/>
              <a:t> Monitoring System (NDSS ’05)</a:t>
            </a:r>
          </a:p>
        </p:txBody>
      </p:sp>
    </p:spTree>
    <p:extLst>
      <p:ext uri="{BB962C8B-B14F-4D97-AF65-F5344CB8AC3E}">
        <p14:creationId xmlns:p14="http://schemas.microsoft.com/office/powerpoint/2010/main" val="1673439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sym typeface="Arial" charset="0"/>
              </a:rPr>
              <a:t>Code Red 2</a:t>
            </a:r>
            <a:endParaRPr lang="en-US">
              <a:sym typeface="Arial" charset="0"/>
            </a:endParaRPr>
          </a:p>
        </p:txBody>
      </p:sp>
      <p:sp>
        <p:nvSpPr>
          <p:cNvPr id="120835" name="Rectangle 3"/>
          <p:cNvSpPr>
            <a:spLocks noGrp="1" noChangeArrowheads="1"/>
          </p:cNvSpPr>
          <p:nvPr>
            <p:ph idx="1"/>
          </p:nvPr>
        </p:nvSpPr>
        <p:spPr/>
        <p:txBody>
          <a:bodyPr>
            <a:normAutofit fontScale="92500" lnSpcReduction="20000"/>
          </a:bodyPr>
          <a:lstStyle/>
          <a:p>
            <a:r>
              <a:rPr lang="en-US" smtClean="0">
                <a:sym typeface="Arial" charset="0"/>
              </a:rPr>
              <a:t>Released August 4, 2001.</a:t>
            </a:r>
          </a:p>
          <a:p>
            <a:r>
              <a:rPr lang="en-US" smtClean="0">
                <a:sym typeface="Arial" charset="0"/>
              </a:rPr>
              <a:t>Comment in code: </a:t>
            </a:r>
            <a:r>
              <a:rPr lang="ja-JP" altLang="en-US" smtClean="0">
                <a:sym typeface="Arial" charset="0"/>
              </a:rPr>
              <a:t>“</a:t>
            </a:r>
            <a:r>
              <a:rPr lang="en-US" smtClean="0">
                <a:sym typeface="Arial" charset="0"/>
              </a:rPr>
              <a:t>Code Red 2.</a:t>
            </a:r>
            <a:r>
              <a:rPr lang="ja-JP" altLang="en-US" smtClean="0">
                <a:sym typeface="Arial" charset="0"/>
              </a:rPr>
              <a:t>”</a:t>
            </a:r>
            <a:endParaRPr lang="en-US" smtClean="0">
              <a:sym typeface="Arial" charset="0"/>
            </a:endParaRPr>
          </a:p>
          <a:p>
            <a:pPr lvl="1"/>
            <a:r>
              <a:rPr lang="en-US" smtClean="0">
                <a:sym typeface="Arial" charset="0"/>
              </a:rPr>
              <a:t>But in fact completely different code base.</a:t>
            </a:r>
          </a:p>
          <a:p>
            <a:r>
              <a:rPr lang="en-US" smtClean="0">
                <a:sym typeface="Arial" charset="0"/>
              </a:rPr>
              <a:t>Payload: a root backdoor, resilient to reboots.</a:t>
            </a:r>
          </a:p>
          <a:p>
            <a:r>
              <a:rPr lang="en-US" smtClean="0">
                <a:sym typeface="Arial" charset="0"/>
              </a:rPr>
              <a:t>Bug: crashes NT, only works on Windows 2000.</a:t>
            </a:r>
          </a:p>
          <a:p>
            <a:r>
              <a:rPr lang="en-US" smtClean="0">
                <a:sym typeface="Arial Italic" charset="0"/>
              </a:rPr>
              <a:t>Localized scanning</a:t>
            </a:r>
            <a:r>
              <a:rPr lang="en-US" smtClean="0">
                <a:sym typeface="Arial" charset="0"/>
              </a:rPr>
              <a:t>: prefers nearby addresses.</a:t>
            </a:r>
          </a:p>
          <a:p>
            <a:endParaRPr lang="en-US" smtClean="0">
              <a:sym typeface="Arial" charset="0"/>
            </a:endParaRPr>
          </a:p>
          <a:p>
            <a:r>
              <a:rPr lang="en-US" smtClean="0">
                <a:sym typeface="Arial" charset="0"/>
              </a:rPr>
              <a:t>Kills Code Red 1.</a:t>
            </a:r>
          </a:p>
          <a:p>
            <a:endParaRPr lang="en-US" smtClean="0">
              <a:sym typeface="Arial" charset="0"/>
            </a:endParaRPr>
          </a:p>
          <a:p>
            <a:r>
              <a:rPr lang="en-US" smtClean="0">
                <a:sym typeface="Arial" charset="0"/>
              </a:rPr>
              <a:t>Safety valve: programmed to die Oct 1, 2001.</a:t>
            </a:r>
            <a:endParaRPr lang="en-US">
              <a:sym typeface="Arial" charset="0"/>
            </a:endParaRPr>
          </a:p>
        </p:txBody>
      </p:sp>
      <p:sp>
        <p:nvSpPr>
          <p:cNvPr id="120836"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103721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fontScale="90000"/>
          </a:bodyPr>
          <a:lstStyle/>
          <a:p>
            <a:r>
              <a:rPr lang="en-US" smtClean="0"/>
              <a:t>Striving for Greater Virulence: Nimda</a:t>
            </a:r>
            <a:endParaRPr lang="en-US"/>
          </a:p>
        </p:txBody>
      </p:sp>
      <p:sp>
        <p:nvSpPr>
          <p:cNvPr id="121859" name="Rectangle 3"/>
          <p:cNvSpPr>
            <a:spLocks noGrp="1" noChangeArrowheads="1"/>
          </p:cNvSpPr>
          <p:nvPr>
            <p:ph idx="1"/>
          </p:nvPr>
        </p:nvSpPr>
        <p:spPr/>
        <p:txBody>
          <a:bodyPr>
            <a:normAutofit fontScale="92500" lnSpcReduction="20000"/>
          </a:bodyPr>
          <a:lstStyle/>
          <a:p>
            <a:r>
              <a:rPr lang="en-US" smtClean="0"/>
              <a:t>Released September 18, 2001.</a:t>
            </a:r>
          </a:p>
          <a:p>
            <a:r>
              <a:rPr lang="en-US" smtClean="0"/>
              <a:t>Multi-mode spreading:</a:t>
            </a:r>
          </a:p>
          <a:p>
            <a:pPr lvl="1"/>
            <a:r>
              <a:rPr lang="en-US" smtClean="0"/>
              <a:t>attack IIS servers via infected clients </a:t>
            </a:r>
          </a:p>
          <a:p>
            <a:pPr lvl="1"/>
            <a:r>
              <a:rPr lang="en-US" smtClean="0"/>
              <a:t>email itself to address book as a virus </a:t>
            </a:r>
          </a:p>
          <a:p>
            <a:pPr lvl="1"/>
            <a:r>
              <a:rPr lang="en-US" smtClean="0"/>
              <a:t>copy itself across open network shares </a:t>
            </a:r>
          </a:p>
          <a:p>
            <a:pPr lvl="1"/>
            <a:r>
              <a:rPr lang="en-US" smtClean="0"/>
              <a:t>modifying Web pages on infected servers w/ client exploit  </a:t>
            </a:r>
          </a:p>
          <a:p>
            <a:pPr lvl="1"/>
            <a:r>
              <a:rPr lang="en-US" smtClean="0"/>
              <a:t>scanning for Code Red II backdoors (!)</a:t>
            </a:r>
          </a:p>
          <a:p>
            <a:r>
              <a:rPr lang="en-US" smtClean="0"/>
              <a:t> worms form an ecosystem!</a:t>
            </a:r>
          </a:p>
          <a:p>
            <a:r>
              <a:rPr lang="en-US" smtClean="0"/>
              <a:t>Leaped across firewalls.</a:t>
            </a:r>
            <a:endParaRPr lang="en-US"/>
          </a:p>
        </p:txBody>
      </p:sp>
      <p:sp>
        <p:nvSpPr>
          <p:cNvPr id="121860"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49335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273"/>
            <a:ext cx="9142884" cy="592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22883" name="Rectangle 3"/>
          <p:cNvSpPr>
            <a:spLocks/>
          </p:cNvSpPr>
          <p:nvPr/>
        </p:nvSpPr>
        <p:spPr bwMode="auto">
          <a:xfrm>
            <a:off x="3125391" y="1062633"/>
            <a:ext cx="1919883"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kills off Code Red 1</a:t>
            </a:r>
          </a:p>
        </p:txBody>
      </p:sp>
      <p:sp>
        <p:nvSpPr>
          <p:cNvPr id="122884" name="Line 4"/>
          <p:cNvSpPr>
            <a:spLocks noChangeShapeType="1"/>
          </p:cNvSpPr>
          <p:nvPr/>
        </p:nvSpPr>
        <p:spPr bwMode="auto">
          <a:xfrm flipH="1">
            <a:off x="3045023" y="1750219"/>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5" name="Rectangle 5"/>
          <p:cNvSpPr>
            <a:spLocks/>
          </p:cNvSpPr>
          <p:nvPr/>
        </p:nvSpPr>
        <p:spPr bwMode="auto">
          <a:xfrm>
            <a:off x="3884414" y="3580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settles into weekly pattern</a:t>
            </a:r>
          </a:p>
        </p:txBody>
      </p:sp>
      <p:sp>
        <p:nvSpPr>
          <p:cNvPr id="122886" name="Line 6"/>
          <p:cNvSpPr>
            <a:spLocks noChangeShapeType="1"/>
          </p:cNvSpPr>
          <p:nvPr/>
        </p:nvSpPr>
        <p:spPr bwMode="auto">
          <a:xfrm flipH="1">
            <a:off x="3964781" y="4188024"/>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7" name="Rectangle 7"/>
          <p:cNvSpPr>
            <a:spLocks/>
          </p:cNvSpPr>
          <p:nvPr/>
        </p:nvSpPr>
        <p:spPr bwMode="auto">
          <a:xfrm>
            <a:off x="6474023" y="2437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Nimda enters the ecosystem</a:t>
            </a:r>
          </a:p>
        </p:txBody>
      </p:sp>
      <p:sp>
        <p:nvSpPr>
          <p:cNvPr id="122888" name="Line 8"/>
          <p:cNvSpPr>
            <a:spLocks noChangeShapeType="1"/>
          </p:cNvSpPr>
          <p:nvPr/>
        </p:nvSpPr>
        <p:spPr bwMode="auto">
          <a:xfrm flipH="1">
            <a:off x="6554391" y="3045024"/>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9" name="Rectangle 9"/>
          <p:cNvSpPr>
            <a:spLocks/>
          </p:cNvSpPr>
          <p:nvPr/>
        </p:nvSpPr>
        <p:spPr bwMode="auto">
          <a:xfrm>
            <a:off x="6554391" y="3580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dies off as programmed</a:t>
            </a:r>
          </a:p>
        </p:txBody>
      </p:sp>
      <p:sp>
        <p:nvSpPr>
          <p:cNvPr id="122890" name="Line 10"/>
          <p:cNvSpPr>
            <a:spLocks noChangeShapeType="1"/>
          </p:cNvSpPr>
          <p:nvPr/>
        </p:nvSpPr>
        <p:spPr bwMode="auto">
          <a:xfrm flipH="1">
            <a:off x="7465219" y="4268391"/>
            <a:ext cx="455414" cy="687586"/>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91" name="Rectangle 11"/>
          <p:cNvSpPr>
            <a:spLocks/>
          </p:cNvSpPr>
          <p:nvPr/>
        </p:nvSpPr>
        <p:spPr bwMode="auto">
          <a:xfrm>
            <a:off x="1750219" y="2741414"/>
            <a:ext cx="1151930" cy="131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CR 1 returns thanks</a:t>
            </a:r>
            <a:br>
              <a:rPr lang="en-US" sz="1700">
                <a:solidFill>
                  <a:srgbClr val="FF8000"/>
                </a:solidFill>
                <a:latin typeface="Arial" charset="0"/>
                <a:ea typeface="ＭＳ Ｐゴシック" charset="0"/>
                <a:cs typeface="Arial" charset="0"/>
                <a:sym typeface="Arial" charset="0"/>
              </a:rPr>
            </a:br>
            <a:r>
              <a:rPr lang="en-US" sz="1700">
                <a:solidFill>
                  <a:srgbClr val="FF8000"/>
                </a:solidFill>
                <a:latin typeface="Arial" charset="0"/>
                <a:ea typeface="ＭＳ Ｐゴシック" charset="0"/>
                <a:cs typeface="Arial" charset="0"/>
                <a:sym typeface="Arial" charset="0"/>
              </a:rPr>
              <a:t>to bad clocks</a:t>
            </a:r>
          </a:p>
        </p:txBody>
      </p:sp>
      <p:sp>
        <p:nvSpPr>
          <p:cNvPr id="122892" name="Line 12"/>
          <p:cNvSpPr>
            <a:spLocks noChangeShapeType="1"/>
          </p:cNvSpPr>
          <p:nvPr/>
        </p:nvSpPr>
        <p:spPr bwMode="auto">
          <a:xfrm>
            <a:off x="2134195" y="4188024"/>
            <a:ext cx="455414" cy="759023"/>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93" name="Rectangle 13"/>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292530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title"/>
          </p:nvPr>
        </p:nvSpPr>
        <p:spPr/>
        <p:txBody>
          <a:bodyPr/>
          <a:lstStyle/>
          <a:p>
            <a:r>
              <a:rPr lang="en-US" dirty="0" smtClean="0"/>
              <a:t>Early Worms</a:t>
            </a:r>
            <a:endParaRPr lang="en-US" dirty="0"/>
          </a:p>
        </p:txBody>
      </p:sp>
      <p:pic>
        <p:nvPicPr>
          <p:cNvPr id="1605637" name="Picture 5"/>
          <p:cNvPicPr>
            <a:picLocks noChangeAspect="1" noChangeArrowheads="1"/>
          </p:cNvPicPr>
          <p:nvPr/>
        </p:nvPicPr>
        <p:blipFill>
          <a:blip r:embed="rId3"/>
          <a:srcRect/>
          <a:stretch>
            <a:fillRect/>
          </a:stretch>
        </p:blipFill>
        <p:spPr bwMode="auto">
          <a:xfrm>
            <a:off x="2329479" y="4764061"/>
            <a:ext cx="5265260" cy="1832288"/>
          </a:xfrm>
          <a:prstGeom prst="rect">
            <a:avLst/>
          </a:prstGeom>
          <a:noFill/>
          <a:ln w="9525">
            <a:noFill/>
            <a:miter lim="800000"/>
            <a:headEnd/>
            <a:tailEnd/>
          </a:ln>
          <a:effectLst/>
        </p:spPr>
      </p:pic>
      <p:graphicFrame>
        <p:nvGraphicFramePr>
          <p:cNvPr id="1605697" name="Group 65"/>
          <p:cNvGraphicFramePr>
            <a:graphicFrameLocks noGrp="1"/>
          </p:cNvGraphicFramePr>
          <p:nvPr/>
        </p:nvGraphicFramePr>
        <p:xfrm>
          <a:off x="406400" y="1342090"/>
          <a:ext cx="8395018" cy="3237167"/>
        </p:xfrm>
        <a:graphic>
          <a:graphicData uri="http://schemas.openxmlformats.org/drawingml/2006/table">
            <a:tbl>
              <a:tblPr/>
              <a:tblGrid>
                <a:gridCol w="1154113"/>
                <a:gridCol w="208280"/>
                <a:gridCol w="1012825"/>
                <a:gridCol w="1041400"/>
                <a:gridCol w="977900"/>
                <a:gridCol w="952500"/>
                <a:gridCol w="965200"/>
                <a:gridCol w="939800"/>
                <a:gridCol w="1143000"/>
              </a:tblGrid>
              <a:tr h="5461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Worm</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rgbClr val="000000"/>
                        </a:solidFill>
                        <a:effectLst/>
                        <a:latin typeface="Times" pitchFamily="-8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rgbClr val="000000"/>
                          </a:solidFill>
                          <a:effectLst/>
                          <a:latin typeface="Times" pitchFamily="-84" charset="0"/>
                        </a:rPr>
                        <a:t>CodeRedII</a:t>
                      </a:r>
                      <a:endParaRPr kumimoji="0" lang="en-US" sz="1200" b="0" i="0" u="none" strike="noStrike" cap="none" normalizeH="0" baseline="0" dirty="0">
                        <a:ln>
                          <a:noFill/>
                        </a:ln>
                        <a:solidFill>
                          <a:srgbClr val="000000"/>
                        </a:solidFill>
                        <a:effectLst/>
                        <a:latin typeface="Times" pitchFamily="-8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Nimda</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Sapphire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Blaster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Witty</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Sasser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Dabber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604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Vulnerability</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Index Server ISAPI Extension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Unicode Web Traversal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rgbClr val="000000"/>
                          </a:solidFill>
                          <a:effectLst/>
                          <a:latin typeface="Times" pitchFamily="-84" charset="0"/>
                        </a:rPr>
                        <a:t>CodeRedII</a:t>
                      </a:r>
                      <a:r>
                        <a:rPr kumimoji="0" lang="en-US" sz="1200" b="0" i="0" u="none" strike="noStrike" cap="none" normalizeH="0" baseline="0" dirty="0">
                          <a:ln>
                            <a:noFill/>
                          </a:ln>
                          <a:solidFill>
                            <a:srgbClr val="000000"/>
                          </a:solidFill>
                          <a:effectLst/>
                          <a:latin typeface="Times" pitchFamily="-84" charset="0"/>
                        </a:rPr>
                        <a:t> Backdoor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Open Shares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MS SQL Server 2000 and MSDE2000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DCOM RPC</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ISS/PAM ICQ module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LSASS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(MS04-011)</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Sasser-FTP</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159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Infected Hosts</a:t>
                      </a:r>
                    </a:p>
                  </a:txBody>
                  <a:tcP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Millions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Millions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Hundreds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Hundreds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Tens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Tens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Ports</a:t>
                      </a:r>
                    </a:p>
                  </a:txBody>
                  <a:tcP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a:noFill/>
                    </a:lnL>
                    <a:lnR w="1905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TCP/80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TCP/80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TCP/25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TCP/137- 139,445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UDP/1434</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TCP/135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UDP/4000 (</a:t>
                      </a:r>
                      <a:r>
                        <a:rPr kumimoji="0" lang="en-US" sz="1200" b="0" i="0" u="none" strike="noStrike" cap="none" normalizeH="0" baseline="0" dirty="0" err="1">
                          <a:ln>
                            <a:noFill/>
                          </a:ln>
                          <a:solidFill>
                            <a:srgbClr val="000000"/>
                          </a:solidFill>
                          <a:effectLst/>
                          <a:latin typeface="Times" pitchFamily="-84" charset="0"/>
                        </a:rPr>
                        <a:t>src</a:t>
                      </a:r>
                      <a:r>
                        <a:rPr kumimoji="0" lang="en-US" sz="1200" b="0" i="0" u="none" strike="noStrike" cap="none" normalizeH="0" baseline="0" dirty="0">
                          <a:ln>
                            <a:noFill/>
                          </a:ln>
                          <a:solidFill>
                            <a:srgbClr val="000000"/>
                          </a:solidFill>
                          <a:effectLst/>
                          <a:latin typeface="Times" pitchFamily="-84"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TCP/445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TCP/5554</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823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smtClean="0"/>
              <a:t>How do worms propagate?</a:t>
            </a:r>
            <a:endParaRPr lang="en-US"/>
          </a:p>
        </p:txBody>
      </p:sp>
      <p:sp>
        <p:nvSpPr>
          <p:cNvPr id="123907" name="Rectangle 3"/>
          <p:cNvSpPr>
            <a:spLocks noGrp="1" noChangeArrowheads="1"/>
          </p:cNvSpPr>
          <p:nvPr>
            <p:ph idx="1"/>
          </p:nvPr>
        </p:nvSpPr>
        <p:spPr/>
        <p:txBody>
          <a:bodyPr>
            <a:normAutofit fontScale="70000" lnSpcReduction="20000"/>
          </a:bodyPr>
          <a:lstStyle/>
          <a:p>
            <a:r>
              <a:rPr lang="en-US" smtClean="0"/>
              <a:t>Scanning worms : Worm chooses </a:t>
            </a:r>
            <a:r>
              <a:rPr lang="ja-JP" altLang="en-US" smtClean="0"/>
              <a:t>“</a:t>
            </a:r>
            <a:r>
              <a:rPr lang="en-US" smtClean="0"/>
              <a:t>random</a:t>
            </a:r>
            <a:r>
              <a:rPr lang="ja-JP" altLang="en-US" smtClean="0"/>
              <a:t>”</a:t>
            </a:r>
            <a:r>
              <a:rPr lang="en-US" smtClean="0"/>
              <a:t> address</a:t>
            </a:r>
          </a:p>
          <a:p>
            <a:r>
              <a:rPr lang="en-US" smtClean="0"/>
              <a:t>Coordinated scanning : Different worm instances scan different addresses</a:t>
            </a:r>
          </a:p>
          <a:p>
            <a:r>
              <a:rPr lang="en-US" smtClean="0"/>
              <a:t>Flash worms</a:t>
            </a:r>
          </a:p>
          <a:p>
            <a:pPr lvl="1"/>
            <a:r>
              <a:rPr lang="en-US" smtClean="0"/>
              <a:t>Assemble tree of vulnerable hosts in advance, propagate along tree</a:t>
            </a:r>
          </a:p>
          <a:p>
            <a:pPr lvl="2"/>
            <a:r>
              <a:rPr lang="en-US" smtClean="0"/>
              <a:t>Not observed in the wild, yet</a:t>
            </a:r>
          </a:p>
          <a:p>
            <a:pPr lvl="2"/>
            <a:r>
              <a:rPr lang="en-US" smtClean="0"/>
              <a:t>Potential for 106 hosts in &lt; 2 sec !  [Staniford]</a:t>
            </a:r>
          </a:p>
          <a:p>
            <a:r>
              <a:rPr lang="en-US" smtClean="0"/>
              <a:t>Meta-server worm  :Ask server for hosts to infect (e.g., Google for </a:t>
            </a:r>
            <a:r>
              <a:rPr lang="ja-JP" altLang="en-US" smtClean="0"/>
              <a:t>“</a:t>
            </a:r>
            <a:r>
              <a:rPr lang="en-US" smtClean="0"/>
              <a:t>powered by phpbb</a:t>
            </a:r>
            <a:r>
              <a:rPr lang="ja-JP" altLang="en-US" smtClean="0"/>
              <a:t>”</a:t>
            </a:r>
            <a:r>
              <a:rPr lang="en-US" smtClean="0"/>
              <a:t>)</a:t>
            </a:r>
          </a:p>
          <a:p>
            <a:r>
              <a:rPr lang="en-US" smtClean="0"/>
              <a:t>Topological worm: Use information from infected hosts (web server logs, email address books, config files, SSH </a:t>
            </a:r>
            <a:r>
              <a:rPr lang="ja-JP" altLang="en-US" smtClean="0"/>
              <a:t>“</a:t>
            </a:r>
            <a:r>
              <a:rPr lang="en-US" smtClean="0"/>
              <a:t>known hosts</a:t>
            </a:r>
            <a:r>
              <a:rPr lang="ja-JP" altLang="en-US" smtClean="0"/>
              <a:t>”</a:t>
            </a:r>
            <a:r>
              <a:rPr lang="en-US" smtClean="0"/>
              <a:t>)</a:t>
            </a:r>
          </a:p>
          <a:p>
            <a:r>
              <a:rPr lang="en-US" smtClean="0"/>
              <a:t>Contagion worm : Propagate parasitically along with normally initiated communication</a:t>
            </a:r>
            <a:endParaRPr lang="en-US"/>
          </a:p>
        </p:txBody>
      </p:sp>
    </p:spTree>
    <p:extLst>
      <p:ext uri="{BB962C8B-B14F-4D97-AF65-F5344CB8AC3E}">
        <p14:creationId xmlns:p14="http://schemas.microsoft.com/office/powerpoint/2010/main" val="1745661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Sherman, Set the Way Back Machine to 2000</a:t>
            </a:r>
            <a:endParaRPr lang="en-US" dirty="0"/>
          </a:p>
        </p:txBody>
      </p:sp>
      <p:sp>
        <p:nvSpPr>
          <p:cNvPr id="3" name="Content Placeholder 2"/>
          <p:cNvSpPr>
            <a:spLocks noGrp="1"/>
          </p:cNvSpPr>
          <p:nvPr>
            <p:ph idx="1"/>
          </p:nvPr>
        </p:nvSpPr>
        <p:spPr/>
        <p:txBody>
          <a:bodyPr>
            <a:normAutofit fontScale="77500" lnSpcReduction="20000"/>
          </a:bodyPr>
          <a:lstStyle/>
          <a:p>
            <a:r>
              <a:rPr lang="en-US" b="1" u="sng" dirty="0" smtClean="0"/>
              <a:t>Globally scoped</a:t>
            </a:r>
            <a:r>
              <a:rPr lang="en-US" dirty="0" smtClean="0"/>
              <a:t>, respecting no geographic </a:t>
            </a:r>
          </a:p>
          <a:p>
            <a:pPr>
              <a:buNone/>
            </a:pPr>
            <a:r>
              <a:rPr lang="en-US" dirty="0" smtClean="0"/>
              <a:t>	or topological boundaries. </a:t>
            </a:r>
          </a:p>
          <a:p>
            <a:pPr lvl="1"/>
            <a:r>
              <a:rPr lang="en-US" dirty="0" smtClean="0"/>
              <a:t>At peak, 5 Billion infection attempts per day during </a:t>
            </a:r>
            <a:r>
              <a:rPr lang="en-US" dirty="0" err="1" smtClean="0"/>
              <a:t>Nimda</a:t>
            </a:r>
            <a:r>
              <a:rPr lang="en-US" dirty="0" smtClean="0"/>
              <a:t> including significant numbers of sources from Korea, China, Germany, Taiwan, and the US. [Arbor Networks, Sep. 2001]	</a:t>
            </a:r>
          </a:p>
          <a:p>
            <a:r>
              <a:rPr lang="en-US" dirty="0" smtClean="0"/>
              <a:t>Exceptionally </a:t>
            </a:r>
            <a:r>
              <a:rPr lang="en-US" b="1" u="sng" dirty="0" smtClean="0"/>
              <a:t>virulent</a:t>
            </a:r>
            <a:r>
              <a:rPr lang="en-US" dirty="0" smtClean="0"/>
              <a:t>, propagating to the entire vulnerable population in the Internet in a matter of minutes. </a:t>
            </a:r>
          </a:p>
          <a:p>
            <a:pPr lvl="1"/>
            <a:r>
              <a:rPr lang="en-US" dirty="0" smtClean="0"/>
              <a:t>During Slammer, 75K hosts infected in 30 min. [Moore et al, NANOG February, 2003]</a:t>
            </a:r>
          </a:p>
          <a:p>
            <a:r>
              <a:rPr lang="en-US" b="1" u="sng" dirty="0" smtClean="0"/>
              <a:t>Zero-day </a:t>
            </a:r>
            <a:r>
              <a:rPr lang="en-US" dirty="0" smtClean="0"/>
              <a:t>threats, exploiting vulnerabilities for which no signature or patch has been developed. </a:t>
            </a:r>
          </a:p>
          <a:p>
            <a:pPr lvl="1"/>
            <a:r>
              <a:rPr lang="en-US" dirty="0" smtClean="0"/>
              <a:t>In Witty, "victims were compromised via their firewall software the day after a vulnerability in that software was publicized”</a:t>
            </a:r>
          </a:p>
          <a:p>
            <a:endParaRPr lang="en-US" dirty="0"/>
          </a:p>
        </p:txBody>
      </p:sp>
      <p:pic>
        <p:nvPicPr>
          <p:cNvPr id="4" name="Picture 3"/>
          <p:cNvPicPr>
            <a:picLocks noChangeAspect="1"/>
          </p:cNvPicPr>
          <p:nvPr/>
        </p:nvPicPr>
        <p:blipFill>
          <a:blip r:embed="rId2"/>
          <a:stretch>
            <a:fillRect/>
          </a:stretch>
        </p:blipFill>
        <p:spPr>
          <a:xfrm>
            <a:off x="6693085" y="914400"/>
            <a:ext cx="1536515" cy="1403350"/>
          </a:xfrm>
          <a:prstGeom prst="rect">
            <a:avLst/>
          </a:prstGeom>
        </p:spPr>
      </p:pic>
      <p:sp>
        <p:nvSpPr>
          <p:cNvPr id="6" name="Rectangle 5"/>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Internet Motion Sensor - A Distributed </a:t>
            </a:r>
            <a:r>
              <a:rPr lang="en-US" sz="1400" dirty="0" err="1" smtClean="0"/>
              <a:t>Blackhole</a:t>
            </a:r>
            <a:r>
              <a:rPr lang="en-US" sz="1400" dirty="0" smtClean="0"/>
              <a:t> Monitoring System (NDSS ’05)</a:t>
            </a:r>
          </a:p>
        </p:txBody>
      </p:sp>
    </p:spTree>
    <p:extLst>
      <p:ext uri="{BB962C8B-B14F-4D97-AF65-F5344CB8AC3E}">
        <p14:creationId xmlns:p14="http://schemas.microsoft.com/office/powerpoint/2010/main" val="300722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qlworm-udp_ingress"/>
          <p:cNvPicPr>
            <a:picLocks noChangeAspect="1" noChangeArrowheads="1"/>
          </p:cNvPicPr>
          <p:nvPr/>
        </p:nvPicPr>
        <p:blipFill>
          <a:blip r:embed="rId3" cstate="print"/>
          <a:srcRect/>
          <a:stretch>
            <a:fillRect/>
          </a:stretch>
        </p:blipFill>
        <p:spPr bwMode="auto">
          <a:xfrm>
            <a:off x="2057402" y="1447800"/>
            <a:ext cx="6767781" cy="3759200"/>
          </a:xfrm>
          <a:prstGeom prst="rect">
            <a:avLst/>
          </a:prstGeom>
          <a:noFill/>
          <a:ln w="9525">
            <a:noFill/>
            <a:miter lim="800000"/>
            <a:headEnd/>
            <a:tailEnd/>
          </a:ln>
        </p:spPr>
      </p:pic>
      <p:pic>
        <p:nvPicPr>
          <p:cNvPr id="22531" name="Picture 3" descr="sqlworm-routes2"/>
          <p:cNvPicPr>
            <a:picLocks noChangeAspect="1" noChangeArrowheads="1"/>
          </p:cNvPicPr>
          <p:nvPr/>
        </p:nvPicPr>
        <p:blipFill>
          <a:blip r:embed="rId4" cstate="print"/>
          <a:srcRect/>
          <a:stretch>
            <a:fillRect/>
          </a:stretch>
        </p:blipFill>
        <p:spPr bwMode="auto">
          <a:xfrm>
            <a:off x="990600" y="3886200"/>
            <a:ext cx="4997450" cy="1915224"/>
          </a:xfrm>
          <a:prstGeom prst="rect">
            <a:avLst/>
          </a:prstGeom>
          <a:noFill/>
          <a:ln w="9525">
            <a:noFill/>
            <a:miter lim="800000"/>
            <a:headEnd/>
            <a:tailEnd/>
          </a:ln>
        </p:spPr>
      </p:pic>
      <p:sp>
        <p:nvSpPr>
          <p:cNvPr id="22532" name="Rectangle 4"/>
          <p:cNvSpPr>
            <a:spLocks noChangeArrowheads="1"/>
          </p:cNvSpPr>
          <p:nvPr/>
        </p:nvSpPr>
        <p:spPr bwMode="auto">
          <a:xfrm>
            <a:off x="1752600" y="5924489"/>
            <a:ext cx="6400800" cy="400110"/>
          </a:xfrm>
          <a:prstGeom prst="rect">
            <a:avLst/>
          </a:prstGeom>
          <a:noFill/>
          <a:ln w="9525">
            <a:noFill/>
            <a:miter lim="800000"/>
            <a:headEnd/>
            <a:tailEnd/>
          </a:ln>
        </p:spPr>
        <p:txBody>
          <a:bodyPr wrap="square">
            <a:prstTxWarp prst="textNoShape">
              <a:avLst/>
            </a:prstTxWarp>
            <a:spAutoFit/>
          </a:bodyPr>
          <a:lstStyle/>
          <a:p>
            <a:pPr lvl="1">
              <a:buClr>
                <a:srgbClr val="000000"/>
              </a:buClr>
              <a:buSzPct val="120000"/>
              <a:buFont typeface="Times" pitchFamily="-110" charset="0"/>
              <a:buNone/>
            </a:pPr>
            <a:r>
              <a:rPr lang="en-US" sz="2000" i="1" dirty="0">
                <a:solidFill>
                  <a:srgbClr val="000000"/>
                </a:solidFill>
              </a:rPr>
              <a:t>During Slammer, 75K hosts infected in 30 min</a:t>
            </a:r>
            <a:r>
              <a:rPr lang="en-US" sz="2000" i="1" dirty="0" smtClean="0">
                <a:solidFill>
                  <a:srgbClr val="000000"/>
                </a:solidFill>
              </a:rPr>
              <a:t>.</a:t>
            </a:r>
            <a:endParaRPr lang="en-US" sz="2000" i="1" dirty="0">
              <a:solidFill>
                <a:srgbClr val="000000"/>
              </a:solidFill>
            </a:endParaRPr>
          </a:p>
        </p:txBody>
      </p:sp>
      <p:sp>
        <p:nvSpPr>
          <p:cNvPr id="22533" name="Rectangle 5"/>
          <p:cNvSpPr>
            <a:spLocks noGrp="1" noChangeArrowheads="1"/>
          </p:cNvSpPr>
          <p:nvPr>
            <p:ph type="title"/>
          </p:nvPr>
        </p:nvSpPr>
        <p:spPr>
          <a:xfrm>
            <a:off x="457200" y="50800"/>
            <a:ext cx="8229600" cy="1143000"/>
          </a:xfrm>
        </p:spPr>
        <p:txBody>
          <a:bodyPr>
            <a:normAutofit/>
          </a:bodyPr>
          <a:lstStyle/>
          <a:p>
            <a:pPr algn="ctr" eaLnBrk="1" hangingPunct="1"/>
            <a:r>
              <a:rPr lang="en-US" sz="3200" b="1" dirty="0" smtClean="0">
                <a:solidFill>
                  <a:srgbClr val="FFFFFF"/>
                </a:solidFill>
              </a:rPr>
              <a:t>The </a:t>
            </a:r>
            <a:r>
              <a:rPr lang="en-US" sz="3200" b="1" dirty="0">
                <a:solidFill>
                  <a:srgbClr val="FFFFFF"/>
                </a:solidFill>
              </a:rPr>
              <a:t>Impact of </a:t>
            </a:r>
            <a:r>
              <a:rPr lang="en-US" sz="3200" b="1" dirty="0" smtClean="0">
                <a:solidFill>
                  <a:srgbClr val="FFFFFF"/>
                </a:solidFill>
              </a:rPr>
              <a:t>Slammer (2003)</a:t>
            </a:r>
            <a:endParaRPr lang="en-US" sz="3200" b="1" dirty="0">
              <a:solidFill>
                <a:srgbClr val="FFFFFF"/>
              </a:solidFill>
            </a:endParaRPr>
          </a:p>
        </p:txBody>
      </p:sp>
    </p:spTree>
    <p:extLst>
      <p:ext uri="{BB962C8B-B14F-4D97-AF65-F5344CB8AC3E}">
        <p14:creationId xmlns:p14="http://schemas.microsoft.com/office/powerpoint/2010/main" val="2438872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Blaster Worms Lifecycle</a:t>
            </a:r>
          </a:p>
        </p:txBody>
      </p:sp>
      <p:sp>
        <p:nvSpPr>
          <p:cNvPr id="30725" name="Rectangle 6"/>
          <p:cNvSpPr>
            <a:spLocks noGrp="1" noChangeArrowheads="1"/>
          </p:cNvSpPr>
          <p:nvPr>
            <p:ph sz="half" idx="1"/>
          </p:nvPr>
        </p:nvSpPr>
        <p:spPr>
          <a:xfrm>
            <a:off x="6570663" y="2047875"/>
            <a:ext cx="2217737" cy="2614613"/>
          </a:xfrm>
        </p:spPr>
        <p:txBody>
          <a:bodyPr/>
          <a:lstStyle/>
          <a:p>
            <a:pPr eaLnBrk="1" hangingPunct="1">
              <a:lnSpc>
                <a:spcPct val="90000"/>
              </a:lnSpc>
            </a:pPr>
            <a:r>
              <a:rPr lang="en-US" sz="1400"/>
              <a:t>Blaster released on August 11, 2003</a:t>
            </a:r>
          </a:p>
          <a:p>
            <a:pPr eaLnBrk="1" hangingPunct="1">
              <a:lnSpc>
                <a:spcPct val="90000"/>
              </a:lnSpc>
            </a:pPr>
            <a:r>
              <a:rPr lang="en-US" sz="1400"/>
              <a:t>IMS Observed 286K IP addresses</a:t>
            </a:r>
          </a:p>
          <a:p>
            <a:pPr eaLnBrk="1" hangingPunct="1">
              <a:lnSpc>
                <a:spcPct val="90000"/>
              </a:lnSpc>
            </a:pPr>
            <a:r>
              <a:rPr lang="en-US" sz="1400"/>
              <a:t>Doubling every 2.3  hours</a:t>
            </a:r>
          </a:p>
          <a:p>
            <a:pPr eaLnBrk="1" hangingPunct="1">
              <a:lnSpc>
                <a:spcPct val="90000"/>
              </a:lnSpc>
            </a:pPr>
            <a:r>
              <a:rPr lang="en-US" sz="1400"/>
              <a:t>40,000 hosts/hour</a:t>
            </a:r>
          </a:p>
          <a:p>
            <a:pPr eaLnBrk="1" hangingPunct="1">
              <a:lnSpc>
                <a:spcPct val="90000"/>
              </a:lnSpc>
            </a:pPr>
            <a:r>
              <a:rPr lang="en-US" sz="1400"/>
              <a:t>Half-life = 10.4 hours</a:t>
            </a:r>
          </a:p>
          <a:p>
            <a:pPr eaLnBrk="1" hangingPunct="1">
              <a:lnSpc>
                <a:spcPct val="90000"/>
              </a:lnSpc>
            </a:pPr>
            <a:endParaRPr lang="en-US" sz="1400"/>
          </a:p>
        </p:txBody>
      </p:sp>
      <p:sp>
        <p:nvSpPr>
          <p:cNvPr id="30723" name="Rectangle 3"/>
          <p:cNvSpPr>
            <a:spLocks noChangeArrowheads="1"/>
          </p:cNvSpPr>
          <p:nvPr/>
        </p:nvSpPr>
        <p:spPr bwMode="auto">
          <a:xfrm>
            <a:off x="2590800" y="533400"/>
            <a:ext cx="2336800" cy="4602163"/>
          </a:xfrm>
          <a:prstGeom prst="rect">
            <a:avLst/>
          </a:prstGeom>
          <a:noFill/>
          <a:ln w="9525">
            <a:noFill/>
            <a:miter lim="800000"/>
            <a:headEnd/>
            <a:tailEnd/>
          </a:ln>
        </p:spPr>
        <p:txBody>
          <a:bodyPr>
            <a:prstTxWarp prst="textNoShape">
              <a:avLst/>
            </a:prstTxWarp>
          </a:bodyPr>
          <a:lstStyle/>
          <a:p>
            <a:pPr marL="533400" indent="-533400">
              <a:lnSpc>
                <a:spcPct val="100000"/>
              </a:lnSpc>
              <a:buClr>
                <a:srgbClr val="000000"/>
              </a:buClr>
              <a:buSzPct val="120000"/>
              <a:buFontTx/>
              <a:buNone/>
            </a:pPr>
            <a:endParaRPr lang="en-US" sz="1800">
              <a:solidFill>
                <a:srgbClr val="000000"/>
              </a:solidFill>
            </a:endParaRPr>
          </a:p>
        </p:txBody>
      </p:sp>
      <p:sp>
        <p:nvSpPr>
          <p:cNvPr id="7" name="Rectangle 6"/>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Blaster Worm: Then and Now (IEEE S&amp;P ’05)</a:t>
            </a:r>
          </a:p>
        </p:txBody>
      </p:sp>
      <p:pic>
        <p:nvPicPr>
          <p:cNvPr id="2" name="Picture 1"/>
          <p:cNvPicPr>
            <a:picLocks noChangeAspect="1"/>
          </p:cNvPicPr>
          <p:nvPr/>
        </p:nvPicPr>
        <p:blipFill>
          <a:blip r:embed="rId3"/>
          <a:stretch>
            <a:fillRect/>
          </a:stretch>
        </p:blipFill>
        <p:spPr>
          <a:xfrm>
            <a:off x="355601" y="1650999"/>
            <a:ext cx="6184355" cy="4340225"/>
          </a:xfrm>
          <a:prstGeom prst="rect">
            <a:avLst/>
          </a:prstGeom>
        </p:spPr>
      </p:pic>
    </p:spTree>
    <p:extLst>
      <p:ext uri="{BB962C8B-B14F-4D97-AF65-F5344CB8AC3E}">
        <p14:creationId xmlns:p14="http://schemas.microsoft.com/office/powerpoint/2010/main" val="3753370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4900" y="0"/>
            <a:ext cx="6926580" cy="6858000"/>
          </a:xfrm>
          <a:prstGeom prst="rect">
            <a:avLst/>
          </a:prstGeom>
        </p:spPr>
      </p:pic>
      <p:sp>
        <p:nvSpPr>
          <p:cNvPr id="3" name="Rectangle 2"/>
          <p:cNvSpPr/>
          <p:nvPr/>
        </p:nvSpPr>
        <p:spPr>
          <a:xfrm>
            <a:off x="347375" y="4323834"/>
            <a:ext cx="7923500" cy="523220"/>
          </a:xfrm>
          <a:prstGeom prst="rect">
            <a:avLst/>
          </a:prstGeom>
          <a:solidFill>
            <a:schemeClr val="bg1">
              <a:lumMod val="50000"/>
            </a:schemeClr>
          </a:solidFill>
        </p:spPr>
        <p:txBody>
          <a:bodyPr wrap="square">
            <a:spAutoFit/>
          </a:bodyPr>
          <a:lstStyle/>
          <a:p>
            <a:r>
              <a:rPr lang="en-US" sz="2800" dirty="0">
                <a:solidFill>
                  <a:schemeClr val="bg1"/>
                </a:solidFill>
              </a:rPr>
              <a:t>The early years: Cyber-Vandalism</a:t>
            </a:r>
          </a:p>
        </p:txBody>
      </p:sp>
    </p:spTree>
    <p:extLst>
      <p:ext uri="{BB962C8B-B14F-4D97-AF65-F5344CB8AC3E}">
        <p14:creationId xmlns:p14="http://schemas.microsoft.com/office/powerpoint/2010/main" val="29187728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le 4"/>
          <p:cNvSpPr>
            <a:spLocks noGrp="1"/>
          </p:cNvSpPr>
          <p:nvPr>
            <p:ph type="title"/>
          </p:nvPr>
        </p:nvSpPr>
        <p:spPr/>
        <p:txBody>
          <a:bodyPr/>
          <a:lstStyle/>
          <a:p>
            <a:r>
              <a:rPr lang="en-US" sz="2400" smtClean="0"/>
              <a:t>Blaster Worm Cyclic behavior and Persistence</a:t>
            </a:r>
          </a:p>
        </p:txBody>
      </p:sp>
      <p:sp>
        <p:nvSpPr>
          <p:cNvPr id="32770" name="Rectangle 3"/>
          <p:cNvSpPr>
            <a:spLocks noGrp="1" noChangeArrowheads="1"/>
          </p:cNvSpPr>
          <p:nvPr>
            <p:ph sz="half" idx="1"/>
          </p:nvPr>
        </p:nvSpPr>
        <p:spPr>
          <a:xfrm>
            <a:off x="6477000" y="1981199"/>
            <a:ext cx="2667000" cy="4019901"/>
          </a:xfrm>
        </p:spPr>
        <p:txBody>
          <a:bodyPr>
            <a:normAutofit/>
          </a:bodyPr>
          <a:lstStyle/>
          <a:p>
            <a:pPr eaLnBrk="1" hangingPunct="1"/>
            <a:r>
              <a:rPr lang="en-US" sz="1800" dirty="0" smtClean="0"/>
              <a:t>Infected hosts still probing years later.</a:t>
            </a:r>
          </a:p>
          <a:p>
            <a:r>
              <a:rPr lang="en-US" sz="1800" dirty="0" smtClean="0"/>
              <a:t>Something interesting was happening here…</a:t>
            </a:r>
          </a:p>
          <a:p>
            <a:pPr eaLnBrk="1" hangingPunct="1"/>
            <a:endParaRPr lang="en-US" sz="1800" dirty="0"/>
          </a:p>
        </p:txBody>
      </p:sp>
      <p:pic>
        <p:nvPicPr>
          <p:cNvPr id="32771" name="Picture 4" descr="Untitled Image"/>
          <p:cNvPicPr>
            <a:picLocks noChangeAspect="1" noChangeArrowheads="1"/>
          </p:cNvPicPr>
          <p:nvPr/>
        </p:nvPicPr>
        <p:blipFill>
          <a:blip r:embed="rId3"/>
          <a:srcRect/>
          <a:stretch>
            <a:fillRect/>
          </a:stretch>
        </p:blipFill>
        <p:spPr bwMode="auto">
          <a:xfrm>
            <a:off x="0" y="1398588"/>
            <a:ext cx="6553200" cy="5089525"/>
          </a:xfrm>
          <a:prstGeom prst="rect">
            <a:avLst/>
          </a:prstGeom>
          <a:noFill/>
          <a:ln w="9525">
            <a:noFill/>
            <a:miter lim="800000"/>
            <a:headEnd/>
            <a:tailEnd/>
          </a:ln>
        </p:spPr>
      </p:pic>
    </p:spTree>
    <p:extLst>
      <p:ext uri="{BB962C8B-B14F-4D97-AF65-F5344CB8AC3E}">
        <p14:creationId xmlns:p14="http://schemas.microsoft.com/office/powerpoint/2010/main" val="795654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t>Bagle/MyDoom Backdoors</a:t>
            </a:r>
          </a:p>
        </p:txBody>
      </p:sp>
      <p:sp>
        <p:nvSpPr>
          <p:cNvPr id="160771" name="Rectangle 3"/>
          <p:cNvSpPr>
            <a:spLocks noGrp="1" noChangeArrowheads="1"/>
          </p:cNvSpPr>
          <p:nvPr>
            <p:ph idx="1"/>
          </p:nvPr>
        </p:nvSpPr>
        <p:spPr/>
        <p:txBody>
          <a:bodyPr/>
          <a:lstStyle/>
          <a:p>
            <a:r>
              <a:rPr lang="en-US"/>
              <a:t>The backdoors left by viruses like Bagle and MyDoom are being probed</a:t>
            </a:r>
          </a:p>
          <a:p>
            <a:endParaRPr lang="en-US"/>
          </a:p>
        </p:txBody>
      </p:sp>
      <p:pic>
        <p:nvPicPr>
          <p:cNvPr id="160772" name="Picture 4" descr="paper_xy.png                                                   000179B1Hulot                          BBD2FFFB:"/>
          <p:cNvPicPr>
            <a:picLocks noChangeAspect="1" noChangeArrowheads="1"/>
          </p:cNvPicPr>
          <p:nvPr/>
        </p:nvPicPr>
        <p:blipFill>
          <a:blip r:embed="rId2"/>
          <a:srcRect/>
          <a:stretch>
            <a:fillRect/>
          </a:stretch>
        </p:blipFill>
        <p:spPr bwMode="auto">
          <a:xfrm>
            <a:off x="304800" y="3048000"/>
            <a:ext cx="4191000" cy="3143250"/>
          </a:xfrm>
          <a:prstGeom prst="rect">
            <a:avLst/>
          </a:prstGeom>
          <a:noFill/>
        </p:spPr>
      </p:pic>
      <p:pic>
        <p:nvPicPr>
          <p:cNvPr id="160773" name="Picture 5" descr="paper_xy-1.png                                                 000179B1Hulot                          BBD2FFFB:"/>
          <p:cNvPicPr>
            <a:picLocks noChangeAspect="1" noChangeArrowheads="1"/>
          </p:cNvPicPr>
          <p:nvPr/>
        </p:nvPicPr>
        <p:blipFill>
          <a:blip r:embed="rId3"/>
          <a:srcRect/>
          <a:stretch>
            <a:fillRect/>
          </a:stretch>
        </p:blipFill>
        <p:spPr bwMode="auto">
          <a:xfrm>
            <a:off x="4572000" y="3028950"/>
            <a:ext cx="4191000" cy="3143250"/>
          </a:xfrm>
          <a:prstGeom prst="rect">
            <a:avLst/>
          </a:prstGeom>
          <a:noFill/>
        </p:spPr>
      </p:pic>
      <p:sp>
        <p:nvSpPr>
          <p:cNvPr id="160774" name="Text Box 6"/>
          <p:cNvSpPr txBox="1">
            <a:spLocks noChangeArrowheads="1"/>
          </p:cNvSpPr>
          <p:nvPr/>
        </p:nvSpPr>
        <p:spPr bwMode="auto">
          <a:xfrm>
            <a:off x="762000" y="6096000"/>
            <a:ext cx="3462338" cy="457200"/>
          </a:xfrm>
          <a:prstGeom prst="rect">
            <a:avLst/>
          </a:prstGeom>
          <a:noFill/>
          <a:ln w="9525">
            <a:noFill/>
            <a:miter lim="800000"/>
            <a:headEnd/>
            <a:tailEnd/>
          </a:ln>
          <a:effectLst/>
        </p:spPr>
        <p:txBody>
          <a:bodyPr wrap="none">
            <a:prstTxWarp prst="textNoShape">
              <a:avLst/>
            </a:prstTxWarp>
            <a:spAutoFit/>
          </a:bodyPr>
          <a:lstStyle/>
          <a:p>
            <a:r>
              <a:rPr lang="en-US">
                <a:solidFill>
                  <a:srgbClr val="000000"/>
                </a:solidFill>
              </a:rPr>
              <a:t>2745 = Bagle.C-G and J-K</a:t>
            </a:r>
            <a:endParaRPr lang="en-US"/>
          </a:p>
        </p:txBody>
      </p:sp>
      <p:sp>
        <p:nvSpPr>
          <p:cNvPr id="160775" name="Text Box 7"/>
          <p:cNvSpPr txBox="1">
            <a:spLocks noChangeArrowheads="1"/>
          </p:cNvSpPr>
          <p:nvPr/>
        </p:nvSpPr>
        <p:spPr bwMode="auto">
          <a:xfrm>
            <a:off x="5410200" y="6096000"/>
            <a:ext cx="2600325" cy="457200"/>
          </a:xfrm>
          <a:prstGeom prst="rect">
            <a:avLst/>
          </a:prstGeom>
          <a:noFill/>
          <a:ln w="9525">
            <a:noFill/>
            <a:miter lim="800000"/>
            <a:headEnd/>
            <a:tailEnd/>
          </a:ln>
          <a:effectLst/>
        </p:spPr>
        <p:txBody>
          <a:bodyPr wrap="none">
            <a:prstTxWarp prst="textNoShape">
              <a:avLst/>
            </a:prstTxWarp>
            <a:spAutoFit/>
          </a:bodyPr>
          <a:lstStyle/>
          <a:p>
            <a:r>
              <a:rPr lang="en-US">
                <a:solidFill>
                  <a:srgbClr val="000000"/>
                </a:solidFill>
              </a:rPr>
              <a:t>3127 = MyDoom.A</a:t>
            </a:r>
            <a:endParaRPr lang="en-US"/>
          </a:p>
        </p:txBody>
      </p:sp>
    </p:spTree>
    <p:extLst>
      <p:ext uri="{BB962C8B-B14F-4D97-AF65-F5344CB8AC3E}">
        <p14:creationId xmlns:p14="http://schemas.microsoft.com/office/powerpoint/2010/main" val="702183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685800" y="304800"/>
            <a:ext cx="7772400" cy="1143000"/>
          </a:xfrm>
        </p:spPr>
        <p:txBody>
          <a:bodyPr/>
          <a:lstStyle/>
          <a:p>
            <a:r>
              <a:rPr lang="en-US"/>
              <a:t>Virulent Activity</a:t>
            </a:r>
          </a:p>
        </p:txBody>
      </p:sp>
      <p:sp>
        <p:nvSpPr>
          <p:cNvPr id="162819" name="Rectangle 3"/>
          <p:cNvSpPr>
            <a:spLocks noGrp="1" noChangeArrowheads="1"/>
          </p:cNvSpPr>
          <p:nvPr>
            <p:ph idx="1"/>
          </p:nvPr>
        </p:nvSpPr>
        <p:spPr>
          <a:xfrm>
            <a:off x="685800" y="1371600"/>
            <a:ext cx="7772400" cy="4114800"/>
          </a:xfrm>
        </p:spPr>
        <p:txBody>
          <a:bodyPr/>
          <a:lstStyle/>
          <a:p>
            <a:r>
              <a:rPr lang="en-US"/>
              <a:t>This activity is not just benign scans </a:t>
            </a:r>
          </a:p>
          <a:p>
            <a:r>
              <a:rPr lang="en-US"/>
              <a:t>People are running programs on these boxes</a:t>
            </a:r>
          </a:p>
          <a:p>
            <a:endParaRPr lang="en-US"/>
          </a:p>
          <a:p>
            <a:pPr>
              <a:buFontTx/>
              <a:buNone/>
            </a:pPr>
            <a:endParaRPr lang="en-US"/>
          </a:p>
        </p:txBody>
      </p:sp>
      <p:sp>
        <p:nvSpPr>
          <p:cNvPr id="162820" name="Text Box 4"/>
          <p:cNvSpPr txBox="1">
            <a:spLocks noChangeArrowheads="1"/>
          </p:cNvSpPr>
          <p:nvPr/>
        </p:nvSpPr>
        <p:spPr bwMode="auto">
          <a:xfrm>
            <a:off x="2254250" y="2514600"/>
            <a:ext cx="6127750" cy="4060825"/>
          </a:xfrm>
          <a:prstGeom prst="rect">
            <a:avLst/>
          </a:prstGeom>
          <a:noFill/>
          <a:ln w="9525">
            <a:noFill/>
            <a:miter lim="800000"/>
            <a:headEnd/>
            <a:tailEnd/>
          </a:ln>
          <a:effectLst/>
        </p:spPr>
        <p:txBody>
          <a:bodyPr wrap="none">
            <a:prstTxWarp prst="textNoShape">
              <a:avLst/>
            </a:prstTxWarp>
            <a:spAutoFit/>
          </a:bodyPr>
          <a:lstStyle/>
          <a:p>
            <a:r>
              <a:rPr lang="en-US" sz="1000">
                <a:latin typeface="Monaco" charset="0"/>
              </a:rPr>
              <a:t>00000000  85 13 3c 9e a2 4d 5a 90  00 03 00 00 00 04 00 00  |..&lt;..MZ.........|</a:t>
            </a:r>
          </a:p>
          <a:p>
            <a:r>
              <a:rPr lang="en-US" sz="1000">
                <a:latin typeface="Monaco" charset="0"/>
              </a:rPr>
              <a:t>00000010  00 ff ff 00 00 b8 00 00  00 00 00 00 00 40 00 00  |.............@..|</a:t>
            </a:r>
          </a:p>
          <a:p>
            <a:r>
              <a:rPr lang="en-US" sz="1000">
                <a:latin typeface="Monaco" charset="0"/>
              </a:rPr>
              <a:t>00000020  00 00 00 00 00 00 00 00  00 00 00 00 00 00 00 00  |................|</a:t>
            </a:r>
          </a:p>
          <a:p>
            <a:r>
              <a:rPr lang="en-US" sz="1000">
                <a:latin typeface="Monaco" charset="0"/>
              </a:rPr>
              <a:t>00000030  00 00 00 00 00 00 00 00  00 00 00 00 00 00 00 00  |................|</a:t>
            </a:r>
          </a:p>
          <a:p>
            <a:r>
              <a:rPr lang="en-US" sz="1000">
                <a:latin typeface="Monaco" charset="0"/>
              </a:rPr>
              <a:t>00000040  00 f8 00 00 00 0e 1f ba  0e 00 b4 09 cd 21 b8 01  |.............!..|</a:t>
            </a:r>
          </a:p>
          <a:p>
            <a:r>
              <a:rPr lang="en-US" sz="1000">
                <a:latin typeface="Monaco" charset="0"/>
              </a:rPr>
              <a:t>00000050  4c cd 21 54 68 69 73 20  70 72 6f 67 72 61 6d 20  |L.!This program |</a:t>
            </a:r>
          </a:p>
          <a:p>
            <a:r>
              <a:rPr lang="en-US" sz="1000">
                <a:latin typeface="Monaco" charset="0"/>
              </a:rPr>
              <a:t>00000060  63 61 6e 6e 6f 74 20 62  65 20 72 75 6e 20 69 6e  |cannot be run in|</a:t>
            </a:r>
          </a:p>
          <a:p>
            <a:r>
              <a:rPr lang="en-US" sz="1000">
                <a:latin typeface="Monaco" charset="0"/>
              </a:rPr>
              <a:t>00000070  20 44 4f 53 20 6d 6f 64  65 2e 0d 0d 0a 24 00 00  | DOS mode....$..|</a:t>
            </a:r>
          </a:p>
          <a:p>
            <a:r>
              <a:rPr lang="en-US" sz="1000">
                <a:latin typeface="Monaco" charset="0"/>
              </a:rPr>
              <a:t>00000080  00 00 00 00 00 df 3e 75  fb 9b 5f 1b a8 9b 5f 1b  |......&gt;u.._..._.|</a:t>
            </a:r>
          </a:p>
          <a:p>
            <a:r>
              <a:rPr lang="en-US" sz="1000">
                <a:latin typeface="Monaco" charset="0"/>
              </a:rPr>
              <a:t>00000090  a8 9b 5f 1b a8 18 57 46  a8 89 5f 1b a8 f4 40 10  |.._...WF.._...@.|</a:t>
            </a:r>
          </a:p>
          <a:p>
            <a:r>
              <a:rPr lang="en-US" sz="1000">
                <a:latin typeface="Monaco" charset="0"/>
              </a:rPr>
              <a:t>000000a0  a8 98 5f 1b a8 18 43 15  a8 9e 5f 1b a8 e0 43 17  |.._...C..._...C.|</a:t>
            </a:r>
          </a:p>
          <a:p>
            <a:r>
              <a:rPr lang="en-US" sz="1000">
                <a:latin typeface="Monaco" charset="0"/>
              </a:rPr>
              <a:t>000000b0  a8 9e 5f 1b a8 f4 40 11  a8 90 5f 1b a8 f4 40 1f  |.._...@..._...@.|</a:t>
            </a:r>
          </a:p>
          <a:p>
            <a:r>
              <a:rPr lang="en-US" sz="1000">
                <a:latin typeface="Monaco" charset="0"/>
              </a:rPr>
              <a:t>000000c0  a8 9e 5f 1b a8 9b 5f 1a  a8 7d 5f 1b a8 cf 7c 2b  |.._..._..}_...|+|</a:t>
            </a:r>
          </a:p>
          <a:p>
            <a:r>
              <a:rPr lang="en-US" sz="1000">
                <a:latin typeface="Monaco" charset="0"/>
              </a:rPr>
              <a:t>000000d0  a8 9a 5f 1b a8 cf 7c 2a  a8 a2 5f 1b a8 52 69 63  |.._...|*.._..Ric|</a:t>
            </a:r>
          </a:p>
          <a:p>
            <a:r>
              <a:rPr lang="en-US" sz="1000">
                <a:latin typeface="Monaco" charset="0"/>
              </a:rPr>
              <a:t>000000e0  68 9b 5f 1b a8 00 00 00  00 00 00 00 00 00 00 00  |h._.............|</a:t>
            </a:r>
          </a:p>
          <a:p>
            <a:r>
              <a:rPr lang="en-US" sz="1000">
                <a:latin typeface="Monaco" charset="0"/>
              </a:rPr>
              <a:t>000000f0  00 00 00 00 00 00 00 00  00 00 00 00 00 50 45 00  |.............PE.|</a:t>
            </a:r>
          </a:p>
          <a:p>
            <a:r>
              <a:rPr lang="en-US" sz="1000">
                <a:latin typeface="Monaco" charset="0"/>
              </a:rPr>
              <a:t>00000100  00 4c 01 03 00 2d bc 4f  3e 00 00 00 00 00 00 00  |.L...-.O&gt;.......|</a:t>
            </a:r>
          </a:p>
          <a:p>
            <a:r>
              <a:rPr lang="en-US" sz="1000">
                <a:latin typeface="Monaco" charset="0"/>
              </a:rPr>
              <a:t>00000110  00 e0 00 0f 01 0b 01 06  00 00 50 01 00 00 10 00  |..........P.....|</a:t>
            </a:r>
          </a:p>
          <a:p>
            <a:r>
              <a:rPr lang="en-US" sz="1000">
                <a:latin typeface="Monaco" charset="0"/>
              </a:rPr>
              <a:t>00000120  00 00 f0 02 00 d0 45 04  00 00 00 03 00 00 50 04  |......E.......P.|</a:t>
            </a:r>
          </a:p>
          <a:p>
            <a:r>
              <a:rPr lang="en-US" sz="1000">
                <a:latin typeface="Monaco" charset="0"/>
              </a:rPr>
              <a:t>00000130  00 00 00 40 00 00 10 00  00 00 02 00 00 04 00 00  |...@............|</a:t>
            </a:r>
          </a:p>
          <a:p>
            <a:r>
              <a:rPr lang="en-US" sz="1000">
                <a:latin typeface="Monaco" charset="0"/>
              </a:rPr>
              <a:t>00000140  00 00 00 00 00 04 00 00  00 00 00 00 00 00 60 04  |..............`.|</a:t>
            </a:r>
          </a:p>
          <a:p>
            <a:r>
              <a:rPr lang="en-US" sz="1000">
                <a:latin typeface="Monaco" charset="0"/>
              </a:rPr>
              <a:t>...</a:t>
            </a:r>
          </a:p>
          <a:p>
            <a:r>
              <a:rPr lang="en-US" sz="1000">
                <a:latin typeface="Monaco" charset="0"/>
              </a:rPr>
              <a:t>000001f0  00 00 00 00 00 55 50 58  30 00 00 00 00 00 f0 02  |.....UPX0.......|</a:t>
            </a:r>
          </a:p>
          <a:p>
            <a:r>
              <a:rPr lang="en-US" sz="1000">
                <a:latin typeface="Monaco" charset="0"/>
              </a:rPr>
              <a:t>00000200  00 00 10 00 00 00 00 00  00 00 04 00 00 00 00 00  |................|</a:t>
            </a:r>
          </a:p>
          <a:p>
            <a:r>
              <a:rPr lang="en-US" sz="1000">
                <a:latin typeface="Monaco" charset="0"/>
              </a:rPr>
              <a:t>00000210  00 00 00 00 00 00 00 00                           |........|</a:t>
            </a:r>
          </a:p>
        </p:txBody>
      </p:sp>
      <p:sp>
        <p:nvSpPr>
          <p:cNvPr id="162821" name="Text Box 5"/>
          <p:cNvSpPr txBox="1">
            <a:spLocks noChangeArrowheads="1"/>
          </p:cNvSpPr>
          <p:nvPr/>
        </p:nvSpPr>
        <p:spPr bwMode="auto">
          <a:xfrm>
            <a:off x="914400" y="3629025"/>
            <a:ext cx="1166813" cy="1552575"/>
          </a:xfrm>
          <a:prstGeom prst="rect">
            <a:avLst/>
          </a:prstGeom>
          <a:noFill/>
          <a:ln w="9525">
            <a:noFill/>
            <a:miter lim="800000"/>
            <a:headEnd/>
            <a:tailEnd/>
          </a:ln>
          <a:effectLst/>
        </p:spPr>
        <p:txBody>
          <a:bodyPr wrap="none">
            <a:prstTxWarp prst="textNoShape">
              <a:avLst/>
            </a:prstTxWarp>
            <a:spAutoFit/>
          </a:bodyPr>
          <a:lstStyle/>
          <a:p>
            <a:r>
              <a:rPr lang="en-US"/>
              <a:t>UPX</a:t>
            </a:r>
          </a:p>
          <a:p>
            <a:r>
              <a:rPr lang="en-US"/>
              <a:t>Packed</a:t>
            </a:r>
          </a:p>
          <a:p>
            <a:r>
              <a:rPr lang="en-US"/>
              <a:t>Binary</a:t>
            </a:r>
          </a:p>
          <a:p>
            <a:r>
              <a:rPr lang="en-US"/>
              <a:t>Payload</a:t>
            </a:r>
          </a:p>
        </p:txBody>
      </p:sp>
    </p:spTree>
    <p:extLst>
      <p:ext uri="{BB962C8B-B14F-4D97-AF65-F5344CB8AC3E}">
        <p14:creationId xmlns:p14="http://schemas.microsoft.com/office/powerpoint/2010/main" val="445304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Why?</a:t>
            </a:r>
          </a:p>
        </p:txBody>
      </p:sp>
      <p:sp>
        <p:nvSpPr>
          <p:cNvPr id="163843" name="Rectangle 3"/>
          <p:cNvSpPr>
            <a:spLocks noChangeArrowheads="1"/>
          </p:cNvSpPr>
          <p:nvPr/>
        </p:nvSpPr>
        <p:spPr bwMode="auto">
          <a:xfrm>
            <a:off x="1066800" y="2362200"/>
            <a:ext cx="6564313" cy="825500"/>
          </a:xfrm>
          <a:prstGeom prst="rect">
            <a:avLst/>
          </a:prstGeom>
          <a:noFill/>
          <a:ln w="9525">
            <a:noFill/>
            <a:miter lim="800000"/>
            <a:headEnd/>
            <a:tailEnd/>
          </a:ln>
          <a:effectLst/>
        </p:spPr>
        <p:txBody>
          <a:bodyPr wrap="none">
            <a:prstTxWarp prst="textNoShape">
              <a:avLst/>
            </a:prstTxWarp>
            <a:spAutoFit/>
          </a:bodyPr>
          <a:lstStyle/>
          <a:p>
            <a:r>
              <a:rPr lang="en-US" sz="1600"/>
              <a:t>1085025451 00501338 24.150.154.217 4141   &gt; 141.212.123.138 5000  TCP  </a:t>
            </a:r>
          </a:p>
          <a:p>
            <a:r>
              <a:rPr lang="en-US" sz="1600"/>
              <a:t>1085025451 00501360 24.150.154.217 4141   &gt; 141.212.123.138 5000  TCP  </a:t>
            </a:r>
          </a:p>
          <a:p>
            <a:endParaRPr lang="en-US" sz="1600"/>
          </a:p>
        </p:txBody>
      </p:sp>
      <p:sp>
        <p:nvSpPr>
          <p:cNvPr id="163844" name="Rectangle 4"/>
          <p:cNvSpPr>
            <a:spLocks noChangeArrowheads="1"/>
          </p:cNvSpPr>
          <p:nvPr/>
        </p:nvSpPr>
        <p:spPr bwMode="auto">
          <a:xfrm>
            <a:off x="685800" y="1828800"/>
            <a:ext cx="4289425" cy="457200"/>
          </a:xfrm>
          <a:prstGeom prst="rect">
            <a:avLst/>
          </a:prstGeom>
          <a:noFill/>
          <a:ln w="9525">
            <a:noFill/>
            <a:miter lim="800000"/>
            <a:headEnd/>
            <a:tailEnd/>
          </a:ln>
          <a:effectLst/>
        </p:spPr>
        <p:txBody>
          <a:bodyPr wrap="none">
            <a:prstTxWarp prst="textNoShape">
              <a:avLst/>
            </a:prstTxWarp>
            <a:spAutoFit/>
          </a:bodyPr>
          <a:lstStyle/>
          <a:p>
            <a:r>
              <a:rPr lang="en-US"/>
              <a:t>Wed May 19 23:58:15 EDT 2004</a:t>
            </a:r>
          </a:p>
        </p:txBody>
      </p:sp>
      <p:sp>
        <p:nvSpPr>
          <p:cNvPr id="163845" name="Rectangle 5"/>
          <p:cNvSpPr>
            <a:spLocks noChangeArrowheads="1"/>
          </p:cNvSpPr>
          <p:nvPr/>
        </p:nvSpPr>
        <p:spPr bwMode="auto">
          <a:xfrm>
            <a:off x="1066800" y="3505200"/>
            <a:ext cx="7239000" cy="2536825"/>
          </a:xfrm>
          <a:prstGeom prst="rect">
            <a:avLst/>
          </a:prstGeom>
          <a:noFill/>
          <a:ln w="9525">
            <a:noFill/>
            <a:miter lim="800000"/>
            <a:headEnd/>
            <a:tailEnd/>
          </a:ln>
          <a:effectLst/>
        </p:spPr>
        <p:txBody>
          <a:bodyPr wrap="none">
            <a:prstTxWarp prst="textNoShape">
              <a:avLst/>
            </a:prstTxWarp>
            <a:spAutoFit/>
          </a:bodyPr>
          <a:lstStyle/>
          <a:p>
            <a:r>
              <a:rPr lang="en-US" sz="1600"/>
              <a:t>Received: from d150-154-217.home.cgocable.net (d150-154-217.home.cgocable.net [\</a:t>
            </a:r>
          </a:p>
          <a:p>
            <a:r>
              <a:rPr lang="en-US" sz="1600"/>
              <a:t>24.150.154.217]) </a:t>
            </a:r>
          </a:p>
          <a:p>
            <a:r>
              <a:rPr lang="en-US" sz="1600"/>
              <a:t>        by crimelabs.net (Postfix) with SMTP id 78299DEDB </a:t>
            </a:r>
          </a:p>
          <a:p>
            <a:r>
              <a:rPr lang="en-US" sz="1600"/>
              <a:t>        for &lt;XXX&gt;; Fri, 21 May 2004 07:19:37 -0400 (EDT) </a:t>
            </a:r>
          </a:p>
          <a:p>
            <a:r>
              <a:rPr lang="en-US" sz="1600"/>
              <a:t>Received: from 24.150.154.217 by 88.10.208.96 Fri, 21 May 2004 11:10:57 -0100 </a:t>
            </a:r>
          </a:p>
          <a:p>
            <a:r>
              <a:rPr lang="en-US" sz="1600"/>
              <a:t>Message-ID: &lt;qfmibfhpnvjAaKznbMPJRT1laK@hotmail.com&gt; </a:t>
            </a:r>
          </a:p>
          <a:p>
            <a:r>
              <a:rPr lang="en-US" sz="1600"/>
              <a:t>From: "abolish" &lt;Alphonsozyhs@msn.com&gt; </a:t>
            </a:r>
          </a:p>
          <a:p>
            <a:r>
              <a:rPr lang="en-US" sz="1600"/>
              <a:t>Reply-To: "abolish" &lt;Alphonsozyhs@msn.com&gt; </a:t>
            </a:r>
          </a:p>
          <a:p>
            <a:r>
              <a:rPr lang="en-US" sz="1600"/>
              <a:t>To: XXX </a:t>
            </a:r>
          </a:p>
          <a:p>
            <a:r>
              <a:rPr lang="en-US" sz="1600"/>
              <a:t>Subject: this is what you asked for</a:t>
            </a:r>
          </a:p>
        </p:txBody>
      </p:sp>
      <p:sp>
        <p:nvSpPr>
          <p:cNvPr id="163846" name="Rectangle 6"/>
          <p:cNvSpPr>
            <a:spLocks noChangeArrowheads="1"/>
          </p:cNvSpPr>
          <p:nvPr/>
        </p:nvSpPr>
        <p:spPr bwMode="auto">
          <a:xfrm>
            <a:off x="685800" y="2971800"/>
            <a:ext cx="5137150" cy="457200"/>
          </a:xfrm>
          <a:prstGeom prst="rect">
            <a:avLst/>
          </a:prstGeom>
          <a:noFill/>
          <a:ln w="9525">
            <a:noFill/>
            <a:miter lim="800000"/>
            <a:headEnd/>
            <a:tailEnd/>
          </a:ln>
          <a:effectLst/>
        </p:spPr>
        <p:txBody>
          <a:bodyPr wrap="none">
            <a:prstTxWarp prst="textNoShape">
              <a:avLst/>
            </a:prstTxWarp>
            <a:spAutoFit/>
          </a:bodyPr>
          <a:lstStyle/>
          <a:p>
            <a:r>
              <a:rPr lang="en-US"/>
              <a:t>Fri, 21 May 2004 07:19:37 -0400 (EDT)</a:t>
            </a:r>
          </a:p>
        </p:txBody>
      </p:sp>
    </p:spTree>
    <p:extLst>
      <p:ext uri="{BB962C8B-B14F-4D97-AF65-F5344CB8AC3E}">
        <p14:creationId xmlns:p14="http://schemas.microsoft.com/office/powerpoint/2010/main" val="822109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Ah Ha! Moment</a:t>
            </a:r>
            <a:endParaRPr lang="en-US" dirty="0"/>
          </a:p>
        </p:txBody>
      </p:sp>
      <p:sp>
        <p:nvSpPr>
          <p:cNvPr id="3" name="Content Placeholder 2"/>
          <p:cNvSpPr>
            <a:spLocks noGrp="1"/>
          </p:cNvSpPr>
          <p:nvPr>
            <p:ph idx="1"/>
          </p:nvPr>
        </p:nvSpPr>
        <p:spPr/>
        <p:txBody>
          <a:bodyPr/>
          <a:lstStyle/>
          <a:p>
            <a:r>
              <a:rPr lang="en-US" dirty="0" smtClean="0"/>
              <a:t>A compromised system is more useful alive than dead!</a:t>
            </a:r>
          </a:p>
          <a:p>
            <a:r>
              <a:rPr lang="en-US" dirty="0" smtClean="0"/>
              <a:t>A compromised system provides anonymity</a:t>
            </a:r>
          </a:p>
          <a:p>
            <a:r>
              <a:rPr lang="en-US" dirty="0" smtClean="0"/>
              <a:t>A network of compromised hosts provides a powerful delivery platform</a:t>
            </a:r>
          </a:p>
          <a:p>
            <a:endParaRPr lang="en-US" dirty="0"/>
          </a:p>
        </p:txBody>
      </p:sp>
    </p:spTree>
    <p:extLst>
      <p:ext uri="{BB962C8B-B14F-4D97-AF65-F5344CB8AC3E}">
        <p14:creationId xmlns:p14="http://schemas.microsoft.com/office/powerpoint/2010/main" val="952081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00" y="0"/>
            <a:ext cx="7874000" cy="4432300"/>
          </a:xfrm>
          <a:prstGeom prst="rect">
            <a:avLst/>
          </a:prstGeom>
        </p:spPr>
      </p:pic>
      <p:pic>
        <p:nvPicPr>
          <p:cNvPr id="5" name="Picture 4"/>
          <p:cNvPicPr>
            <a:picLocks noChangeAspect="1"/>
          </p:cNvPicPr>
          <p:nvPr/>
        </p:nvPicPr>
        <p:blipFill>
          <a:blip r:embed="rId4"/>
          <a:stretch>
            <a:fillRect/>
          </a:stretch>
        </p:blipFill>
        <p:spPr>
          <a:xfrm>
            <a:off x="25835" y="1976967"/>
            <a:ext cx="7556500" cy="4254500"/>
          </a:xfrm>
          <a:prstGeom prst="rect">
            <a:avLst/>
          </a:prstGeom>
        </p:spPr>
      </p:pic>
      <p:pic>
        <p:nvPicPr>
          <p:cNvPr id="3" name="Picture 2"/>
          <p:cNvPicPr>
            <a:picLocks noChangeAspect="1"/>
          </p:cNvPicPr>
          <p:nvPr/>
        </p:nvPicPr>
        <p:blipFill>
          <a:blip r:embed="rId5"/>
          <a:stretch>
            <a:fillRect/>
          </a:stretch>
        </p:blipFill>
        <p:spPr>
          <a:xfrm>
            <a:off x="2968913" y="4288366"/>
            <a:ext cx="6175087" cy="2569633"/>
          </a:xfrm>
          <a:prstGeom prst="rect">
            <a:avLst/>
          </a:prstGeom>
        </p:spPr>
      </p:pic>
      <p:sp>
        <p:nvSpPr>
          <p:cNvPr id="7" name="Rectangle 6"/>
          <p:cNvSpPr/>
          <p:nvPr/>
        </p:nvSpPr>
        <p:spPr>
          <a:xfrm>
            <a:off x="311873" y="339209"/>
            <a:ext cx="7923500" cy="523220"/>
          </a:xfrm>
          <a:prstGeom prst="rect">
            <a:avLst/>
          </a:prstGeom>
          <a:solidFill>
            <a:schemeClr val="bg1">
              <a:lumMod val="50000"/>
            </a:schemeClr>
          </a:solidFill>
        </p:spPr>
        <p:txBody>
          <a:bodyPr wrap="square">
            <a:spAutoFit/>
          </a:bodyPr>
          <a:lstStyle/>
          <a:p>
            <a:r>
              <a:rPr lang="en-US" sz="2800" dirty="0">
                <a:solidFill>
                  <a:schemeClr val="bg1"/>
                </a:solidFill>
              </a:rPr>
              <a:t>The rise of botnets: Cyber</a:t>
            </a:r>
            <a:r>
              <a:rPr lang="en-US" sz="2800" dirty="0" smtClean="0">
                <a:solidFill>
                  <a:schemeClr val="bg1"/>
                </a:solidFill>
              </a:rPr>
              <a:t>-Crime</a:t>
            </a:r>
            <a:endParaRPr lang="en-US" sz="2800" dirty="0">
              <a:solidFill>
                <a:schemeClr val="bg1"/>
              </a:solidFill>
            </a:endParaRPr>
          </a:p>
        </p:txBody>
      </p:sp>
    </p:spTree>
    <p:extLst>
      <p:ext uri="{BB962C8B-B14F-4D97-AF65-F5344CB8AC3E}">
        <p14:creationId xmlns:p14="http://schemas.microsoft.com/office/powerpoint/2010/main" val="10563674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rise of </a:t>
            </a:r>
            <a:r>
              <a:rPr lang="en-US" dirty="0" err="1" smtClean="0"/>
              <a:t>botnets</a:t>
            </a:r>
            <a:r>
              <a:rPr lang="en-US" dirty="0" smtClean="0"/>
              <a:t>: Cyber-Crime</a:t>
            </a:r>
            <a:endParaRPr lang="en-US" dirty="0"/>
          </a:p>
        </p:txBody>
      </p:sp>
      <p:sp>
        <p:nvSpPr>
          <p:cNvPr id="3" name="Content Placeholder 2"/>
          <p:cNvSpPr>
            <a:spLocks noGrp="1"/>
          </p:cNvSpPr>
          <p:nvPr>
            <p:ph idx="1"/>
          </p:nvPr>
        </p:nvSpPr>
        <p:spPr/>
        <p:txBody>
          <a:bodyPr>
            <a:noAutofit/>
          </a:bodyPr>
          <a:lstStyle/>
          <a:p>
            <a:r>
              <a:rPr lang="en-US" sz="2400" dirty="0" smtClean="0"/>
              <a:t>“3. Protect the United States against cyber-based attacks and high-technology crimes”</a:t>
            </a:r>
          </a:p>
          <a:p>
            <a:pPr lvl="1"/>
            <a:r>
              <a:rPr lang="en-US" sz="2000" dirty="0" smtClean="0"/>
              <a:t>US Federal Bureau of Investigation (</a:t>
            </a:r>
            <a:r>
              <a:rPr lang="en-US" sz="2000" dirty="0" err="1" smtClean="0"/>
              <a:t>FBI)’s</a:t>
            </a:r>
            <a:r>
              <a:rPr lang="en-US" sz="2000" dirty="0" smtClean="0"/>
              <a:t> website listing cyber crime as the FBI’s third highest priority behind such dramatic threats as counter- terrorism and counter-espionage.</a:t>
            </a:r>
          </a:p>
          <a:p>
            <a:r>
              <a:rPr lang="en-US" sz="2400" dirty="0" smtClean="0"/>
              <a:t>The annual loss due to </a:t>
            </a:r>
            <a:br>
              <a:rPr lang="en-US" sz="2400" dirty="0" smtClean="0"/>
            </a:br>
            <a:r>
              <a:rPr lang="en-US" sz="2400" dirty="0" smtClean="0"/>
              <a:t>computer crime was </a:t>
            </a:r>
            <a:br>
              <a:rPr lang="en-US" sz="2400" dirty="0" smtClean="0"/>
            </a:br>
            <a:r>
              <a:rPr lang="en-US" sz="2400" dirty="0" smtClean="0"/>
              <a:t>estimated to be $67.2 </a:t>
            </a:r>
            <a:br>
              <a:rPr lang="en-US" sz="2400" dirty="0" smtClean="0"/>
            </a:br>
            <a:r>
              <a:rPr lang="en-US" sz="2400" dirty="0" smtClean="0"/>
              <a:t>billion for U.S. organizations, </a:t>
            </a:r>
            <a:br>
              <a:rPr lang="en-US" sz="2400" dirty="0" smtClean="0"/>
            </a:br>
            <a:r>
              <a:rPr lang="en-US" sz="2400" dirty="0" smtClean="0"/>
              <a:t>according to a 2005 Federal </a:t>
            </a:r>
            <a:br>
              <a:rPr lang="en-US" sz="2400" dirty="0" smtClean="0"/>
            </a:br>
            <a:r>
              <a:rPr lang="en-US" sz="2400" dirty="0" smtClean="0"/>
              <a:t>Bureau of Investigation (FBI)</a:t>
            </a:r>
            <a:br>
              <a:rPr lang="en-US" sz="2400" dirty="0" smtClean="0"/>
            </a:br>
            <a:r>
              <a:rPr lang="en-US" sz="2400" dirty="0" smtClean="0"/>
              <a:t>survey.</a:t>
            </a:r>
            <a:endParaRPr lang="en-US" sz="2400" dirty="0"/>
          </a:p>
        </p:txBody>
      </p:sp>
      <p:pic>
        <p:nvPicPr>
          <p:cNvPr id="4" name="Picture 3"/>
          <p:cNvPicPr>
            <a:picLocks noChangeAspect="1"/>
          </p:cNvPicPr>
          <p:nvPr/>
        </p:nvPicPr>
        <p:blipFill>
          <a:blip r:embed="rId3"/>
          <a:stretch>
            <a:fillRect/>
          </a:stretch>
        </p:blipFill>
        <p:spPr>
          <a:xfrm>
            <a:off x="5143500" y="3379378"/>
            <a:ext cx="3271479" cy="3224622"/>
          </a:xfrm>
          <a:prstGeom prst="rect">
            <a:avLst/>
          </a:prstGeom>
        </p:spPr>
      </p:pic>
    </p:spTree>
    <p:extLst>
      <p:ext uri="{BB962C8B-B14F-4D97-AF65-F5344CB8AC3E}">
        <p14:creationId xmlns:p14="http://schemas.microsoft.com/office/powerpoint/2010/main" val="21911106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0" y="-79375"/>
            <a:ext cx="9367090" cy="4876902"/>
          </a:xfrm>
          <a:prstGeom prst="rect">
            <a:avLst/>
          </a:prstGeom>
        </p:spPr>
      </p:pic>
      <p:sp>
        <p:nvSpPr>
          <p:cNvPr id="3" name="Rectangle 2"/>
          <p:cNvSpPr/>
          <p:nvPr/>
        </p:nvSpPr>
        <p:spPr>
          <a:xfrm>
            <a:off x="1685636" y="4926343"/>
            <a:ext cx="4572000" cy="1692771"/>
          </a:xfrm>
          <a:prstGeom prst="rect">
            <a:avLst/>
          </a:prstGeom>
        </p:spPr>
        <p:txBody>
          <a:bodyPr>
            <a:spAutoFit/>
          </a:bodyPr>
          <a:lstStyle/>
          <a:p>
            <a:r>
              <a:rPr lang="en-US" sz="2800" dirty="0"/>
              <a:t>Botnets represent today’s attack platform</a:t>
            </a:r>
          </a:p>
          <a:p>
            <a:pPr lvl="1"/>
            <a:r>
              <a:rPr lang="en-US" sz="2400" dirty="0" err="1"/>
              <a:t>DoS</a:t>
            </a:r>
            <a:r>
              <a:rPr lang="en-US" sz="2400" dirty="0"/>
              <a:t> Extortion, Identity Theft, Phishing, SPAM, Spyware</a:t>
            </a:r>
          </a:p>
        </p:txBody>
      </p:sp>
    </p:spTree>
    <p:extLst>
      <p:ext uri="{BB962C8B-B14F-4D97-AF65-F5344CB8AC3E}">
        <p14:creationId xmlns:p14="http://schemas.microsoft.com/office/powerpoint/2010/main" val="25010207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54100"/>
            <a:ext cx="9144000" cy="4725353"/>
          </a:xfrm>
          <a:prstGeom prst="rect">
            <a:avLst/>
          </a:prstGeom>
        </p:spPr>
      </p:pic>
    </p:spTree>
    <p:extLst>
      <p:ext uri="{BB962C8B-B14F-4D97-AF65-F5344CB8AC3E}">
        <p14:creationId xmlns:p14="http://schemas.microsoft.com/office/powerpoint/2010/main" val="30340470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573029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06702" y="1403350"/>
            <a:ext cx="4657423" cy="4525963"/>
          </a:xfrm>
        </p:spPr>
        <p:txBody>
          <a:bodyPr>
            <a:normAutofit/>
          </a:bodyPr>
          <a:lstStyle/>
          <a:p>
            <a:pPr marL="0" indent="0">
              <a:buNone/>
            </a:pPr>
            <a:r>
              <a:rPr lang="en-US" sz="2400" dirty="0" smtClean="0"/>
              <a:t>”Virus-writers seemed, at least at first, to be in it for anything but money. The outcome was simply vandalism...Random strangers were anonymously discommoded. Somewhere, I assumed, someone had a rather abstract giggle.”</a:t>
            </a:r>
          </a:p>
          <a:p>
            <a:pPr lvl="1"/>
            <a:r>
              <a:rPr lang="en-US" sz="2000" dirty="0" smtClean="0"/>
              <a:t>William Gibson, Author of </a:t>
            </a:r>
            <a:br>
              <a:rPr lang="en-US" sz="2000" dirty="0" smtClean="0"/>
            </a:br>
            <a:r>
              <a:rPr lang="en-US" sz="2000" dirty="0" err="1" smtClean="0"/>
              <a:t>Neuromancer</a:t>
            </a:r>
            <a:endParaRPr lang="en-US" sz="2000" dirty="0"/>
          </a:p>
        </p:txBody>
      </p:sp>
      <p:pic>
        <p:nvPicPr>
          <p:cNvPr id="11" name="Picture 10"/>
          <p:cNvPicPr>
            <a:picLocks noChangeAspect="1"/>
          </p:cNvPicPr>
          <p:nvPr/>
        </p:nvPicPr>
        <p:blipFill>
          <a:blip r:embed="rId2"/>
          <a:stretch>
            <a:fillRect/>
          </a:stretch>
        </p:blipFill>
        <p:spPr>
          <a:xfrm>
            <a:off x="5458154" y="1263650"/>
            <a:ext cx="3060700" cy="4394200"/>
          </a:xfrm>
          <a:prstGeom prst="rect">
            <a:avLst/>
          </a:prstGeom>
        </p:spPr>
      </p:pic>
    </p:spTree>
    <p:extLst>
      <p:ext uri="{BB962C8B-B14F-4D97-AF65-F5344CB8AC3E}">
        <p14:creationId xmlns:p14="http://schemas.microsoft.com/office/powerpoint/2010/main" val="39499622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000" y="0"/>
            <a:ext cx="7859598" cy="6858000"/>
          </a:xfrm>
          <a:prstGeom prst="rect">
            <a:avLst/>
          </a:prstGeom>
        </p:spPr>
      </p:pic>
    </p:spTree>
    <p:extLst>
      <p:ext uri="{BB962C8B-B14F-4D97-AF65-F5344CB8AC3E}">
        <p14:creationId xmlns:p14="http://schemas.microsoft.com/office/powerpoint/2010/main" val="6930176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14129030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85900"/>
            <a:ext cx="9144000" cy="3886200"/>
          </a:xfrm>
          <a:prstGeom prst="rect">
            <a:avLst/>
          </a:prstGeom>
        </p:spPr>
      </p:pic>
      <p:pic>
        <p:nvPicPr>
          <p:cNvPr id="3" name="Picture 2"/>
          <p:cNvPicPr>
            <a:picLocks noChangeAspect="1"/>
          </p:cNvPicPr>
          <p:nvPr/>
        </p:nvPicPr>
        <p:blipFill>
          <a:blip r:embed="rId3"/>
          <a:stretch>
            <a:fillRect/>
          </a:stretch>
        </p:blipFill>
        <p:spPr>
          <a:xfrm>
            <a:off x="0" y="850900"/>
            <a:ext cx="9144000" cy="5143500"/>
          </a:xfrm>
          <a:prstGeom prst="rect">
            <a:avLst/>
          </a:prstGeom>
        </p:spPr>
      </p:pic>
    </p:spTree>
    <p:extLst>
      <p:ext uri="{BB962C8B-B14F-4D97-AF65-F5344CB8AC3E}">
        <p14:creationId xmlns:p14="http://schemas.microsoft.com/office/powerpoint/2010/main" val="267382868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5" name="Rectangle 5"/>
          <p:cNvSpPr>
            <a:spLocks noGrp="1" noChangeArrowheads="1"/>
          </p:cNvSpPr>
          <p:nvPr>
            <p:ph type="title"/>
          </p:nvPr>
        </p:nvSpPr>
        <p:spPr/>
        <p:txBody>
          <a:bodyPr/>
          <a:lstStyle/>
          <a:p>
            <a:r>
              <a:rPr lang="en-US" dirty="0" smtClean="0"/>
              <a:t>What’s a “botnet”?</a:t>
            </a:r>
            <a:endParaRPr lang="en-US" dirty="0"/>
          </a:p>
        </p:txBody>
      </p:sp>
      <p:sp>
        <p:nvSpPr>
          <p:cNvPr id="2600966" name="Rectangle 6"/>
          <p:cNvSpPr>
            <a:spLocks noGrp="1" noChangeArrowheads="1"/>
          </p:cNvSpPr>
          <p:nvPr>
            <p:ph idx="1"/>
          </p:nvPr>
        </p:nvSpPr>
        <p:spPr/>
        <p:txBody>
          <a:bodyPr>
            <a:normAutofit fontScale="85000" lnSpcReduction="20000"/>
          </a:bodyPr>
          <a:lstStyle/>
          <a:p>
            <a:r>
              <a:rPr lang="en-US" dirty="0" smtClean="0"/>
              <a:t>A bot is a servant process on a compromised system</a:t>
            </a:r>
          </a:p>
          <a:p>
            <a:r>
              <a:rPr lang="en-US" dirty="0" smtClean="0"/>
              <a:t>Usually installed by a </a:t>
            </a:r>
            <a:r>
              <a:rPr lang="en-US" dirty="0" err="1" smtClean="0"/>
              <a:t>trojan</a:t>
            </a:r>
            <a:r>
              <a:rPr lang="en-US" dirty="0" smtClean="0"/>
              <a:t>, though worms have evolved to install bots as well (e.g., </a:t>
            </a:r>
            <a:r>
              <a:rPr lang="en-US" dirty="0" err="1" smtClean="0"/>
              <a:t>deloder</a:t>
            </a:r>
            <a:r>
              <a:rPr lang="en-US" dirty="0" smtClean="0"/>
              <a:t>) </a:t>
            </a:r>
          </a:p>
          <a:p>
            <a:r>
              <a:rPr lang="en-US" dirty="0" smtClean="0"/>
              <a:t>Communicates with a handler or controller, often running on public IRC servers or other compromised systems</a:t>
            </a:r>
          </a:p>
          <a:p>
            <a:r>
              <a:rPr lang="en-US" dirty="0" smtClean="0"/>
              <a:t>Almost always unbeknownst to the systems owner - ‘got bot?’</a:t>
            </a:r>
          </a:p>
          <a:p>
            <a:r>
              <a:rPr lang="en-US" dirty="0" smtClean="0"/>
              <a:t>A </a:t>
            </a:r>
            <a:r>
              <a:rPr lang="en-US" dirty="0" err="1" smtClean="0"/>
              <a:t>botmaster</a:t>
            </a:r>
            <a:r>
              <a:rPr lang="en-US" dirty="0" smtClean="0"/>
              <a:t> or </a:t>
            </a:r>
            <a:r>
              <a:rPr lang="en-US" dirty="0" err="1" smtClean="0"/>
              <a:t>botherder</a:t>
            </a:r>
            <a:r>
              <a:rPr lang="en-US" dirty="0" smtClean="0"/>
              <a:t> commands bots to perform any of an array of different functions</a:t>
            </a:r>
          </a:p>
          <a:p>
            <a:r>
              <a:rPr lang="en-US" dirty="0" smtClean="0"/>
              <a:t>System of bots and controller(s) is referred to as a botnet or zombie network</a:t>
            </a:r>
            <a:endParaRPr lang="en-US" dirty="0"/>
          </a:p>
        </p:txBody>
      </p:sp>
      <p:sp>
        <p:nvSpPr>
          <p:cNvPr id="4" name="Rectangle 3"/>
          <p:cNvSpPr/>
          <p:nvPr/>
        </p:nvSpPr>
        <p:spPr>
          <a:xfrm>
            <a:off x="0" y="6550223"/>
            <a:ext cx="9144000" cy="307777"/>
          </a:xfrm>
          <a:prstGeom prst="rect">
            <a:avLst/>
          </a:prstGeom>
        </p:spPr>
        <p:txBody>
          <a:bodyPr wrap="square">
            <a:spAutoFit/>
          </a:bodyPr>
          <a:lstStyle/>
          <a:p>
            <a:pPr>
              <a:buFont typeface="Arial"/>
              <a:buChar char="•"/>
            </a:pPr>
            <a:r>
              <a:rPr lang="en-US" sz="1400" dirty="0" smtClean="0"/>
              <a:t> Cooke et al., The Zombie Roundup: Understanding, Detecting, and Disrupting </a:t>
            </a:r>
            <a:r>
              <a:rPr lang="en-US" sz="1400" dirty="0" err="1" smtClean="0"/>
              <a:t>Botnets</a:t>
            </a:r>
            <a:r>
              <a:rPr lang="en-US" sz="1400" dirty="0" smtClean="0"/>
              <a:t> (SRUTI ’05)</a:t>
            </a:r>
          </a:p>
        </p:txBody>
      </p:sp>
    </p:spTree>
    <p:extLst>
      <p:ext uri="{BB962C8B-B14F-4D97-AF65-F5344CB8AC3E}">
        <p14:creationId xmlns:p14="http://schemas.microsoft.com/office/powerpoint/2010/main" val="18306033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9618" name="Rectangle 2"/>
          <p:cNvSpPr>
            <a:spLocks noGrp="1" noChangeArrowheads="1"/>
          </p:cNvSpPr>
          <p:nvPr>
            <p:ph type="title"/>
          </p:nvPr>
        </p:nvSpPr>
        <p:spPr/>
        <p:txBody>
          <a:bodyPr/>
          <a:lstStyle/>
          <a:p>
            <a:r>
              <a:rPr lang="en-US" dirty="0" smtClean="0"/>
              <a:t>A </a:t>
            </a:r>
            <a:r>
              <a:rPr lang="en-US" dirty="0" err="1" smtClean="0"/>
              <a:t>Botnet</a:t>
            </a:r>
            <a:r>
              <a:rPr lang="en-US" dirty="0" smtClean="0"/>
              <a:t> lifecycle framework</a:t>
            </a:r>
            <a:endParaRPr lang="en-US" dirty="0"/>
          </a:p>
        </p:txBody>
      </p:sp>
      <p:sp>
        <p:nvSpPr>
          <p:cNvPr id="3439619" name="Rectangle 3"/>
          <p:cNvSpPr>
            <a:spLocks noGrp="1" noChangeArrowheads="1"/>
          </p:cNvSpPr>
          <p:nvPr>
            <p:ph type="body" idx="1"/>
          </p:nvPr>
        </p:nvSpPr>
        <p:spPr>
          <a:xfrm>
            <a:off x="558800" y="1282700"/>
            <a:ext cx="8229600" cy="5145088"/>
          </a:xfrm>
        </p:spPr>
        <p:txBody>
          <a:bodyPr>
            <a:normAutofit/>
          </a:bodyPr>
          <a:lstStyle/>
          <a:p>
            <a:pPr marL="533400" indent="-533400">
              <a:lnSpc>
                <a:spcPct val="80000"/>
              </a:lnSpc>
            </a:pPr>
            <a:r>
              <a:rPr lang="en-US" sz="2400" dirty="0" smtClean="0"/>
              <a:t>We maintain that all bots MUST exhibit these lifecycle behaviors:</a:t>
            </a:r>
          </a:p>
          <a:p>
            <a:pPr marL="933450" lvl="1" indent="-533400">
              <a:lnSpc>
                <a:spcPct val="80000"/>
              </a:lnSpc>
            </a:pPr>
            <a:r>
              <a:rPr lang="en-US" sz="2000" b="1" dirty="0" smtClean="0"/>
              <a:t>Propagation</a:t>
            </a:r>
            <a:r>
              <a:rPr lang="en-US" sz="2000" dirty="0" smtClean="0"/>
              <a:t>: To recruit new members, bots rely on an array of built-in propagation vectors. </a:t>
            </a:r>
          </a:p>
          <a:p>
            <a:pPr marL="933450" lvl="1" indent="-533400">
              <a:lnSpc>
                <a:spcPct val="80000"/>
              </a:lnSpc>
            </a:pPr>
            <a:r>
              <a:rPr lang="en-US" sz="2000" b="1" dirty="0" smtClean="0"/>
              <a:t>Communication</a:t>
            </a:r>
            <a:r>
              <a:rPr lang="en-US" sz="2000" dirty="0" smtClean="0"/>
              <a:t>: After a new infection, a </a:t>
            </a:r>
            <a:r>
              <a:rPr lang="en-US" sz="2000" dirty="0" err="1" smtClean="0"/>
              <a:t>bot</a:t>
            </a:r>
            <a:r>
              <a:rPr lang="en-US" sz="2000" dirty="0" smtClean="0"/>
              <a:t> establishes a C&amp;C connection with a controller. </a:t>
            </a:r>
          </a:p>
          <a:p>
            <a:pPr marL="933450" lvl="1" indent="-533400">
              <a:lnSpc>
                <a:spcPct val="80000"/>
              </a:lnSpc>
            </a:pPr>
            <a:r>
              <a:rPr lang="en-US" sz="2000" b="1" dirty="0" smtClean="0"/>
              <a:t>Attacks</a:t>
            </a:r>
            <a:r>
              <a:rPr lang="en-US" sz="2000" dirty="0" smtClean="0"/>
              <a:t>: Malicious bots attack Internet users and infrastructure. </a:t>
            </a:r>
          </a:p>
          <a:p>
            <a:pPr marL="533400" indent="-533400">
              <a:lnSpc>
                <a:spcPct val="80000"/>
              </a:lnSpc>
            </a:pPr>
            <a:endParaRPr lang="en-US" sz="2400" dirty="0" smtClean="0"/>
          </a:p>
        </p:txBody>
      </p:sp>
      <p:pic>
        <p:nvPicPr>
          <p:cNvPr id="5" name="Picture 4" descr="lifecycle.pdf"/>
          <p:cNvPicPr>
            <a:picLocks noChangeAspect="1"/>
          </p:cNvPicPr>
          <p:nvPr/>
        </p:nvPicPr>
        <p:blipFill>
          <a:blip r:embed="rId3"/>
          <a:stretch>
            <a:fillRect/>
          </a:stretch>
        </p:blipFill>
        <p:spPr>
          <a:xfrm>
            <a:off x="1828800" y="3581400"/>
            <a:ext cx="5638800" cy="3015192"/>
          </a:xfrm>
          <a:prstGeom prst="rect">
            <a:avLst/>
          </a:prstGeom>
        </p:spPr>
      </p:pic>
    </p:spTree>
    <p:extLst>
      <p:ext uri="{BB962C8B-B14F-4D97-AF65-F5344CB8AC3E}">
        <p14:creationId xmlns:p14="http://schemas.microsoft.com/office/powerpoint/2010/main" val="839635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8"/>
          <p:cNvSpPr>
            <a:spLocks noChangeArrowheads="1"/>
          </p:cNvSpPr>
          <p:nvPr/>
        </p:nvSpPr>
        <p:spPr bwMode="auto">
          <a:xfrm>
            <a:off x="6035675" y="2735263"/>
            <a:ext cx="1792288" cy="3465513"/>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94210" name="Rectangle 2"/>
          <p:cNvSpPr>
            <a:spLocks noGrp="1" noChangeArrowheads="1"/>
          </p:cNvSpPr>
          <p:nvPr>
            <p:ph type="title"/>
          </p:nvPr>
        </p:nvSpPr>
        <p:spPr/>
        <p:txBody>
          <a:bodyPr/>
          <a:lstStyle/>
          <a:p>
            <a:pPr eaLnBrk="1" hangingPunct="1"/>
            <a:r>
              <a:rPr lang="en-US" dirty="0" smtClean="0"/>
              <a:t>Ecosystem complexity</a:t>
            </a:r>
            <a:endParaRPr lang="en-US" dirty="0"/>
          </a:p>
        </p:txBody>
      </p:sp>
      <p:sp>
        <p:nvSpPr>
          <p:cNvPr id="94211" name="Rectangle 3"/>
          <p:cNvSpPr>
            <a:spLocks noGrp="1" noChangeArrowheads="1"/>
          </p:cNvSpPr>
          <p:nvPr>
            <p:ph type="body" idx="1"/>
          </p:nvPr>
        </p:nvSpPr>
        <p:spPr>
          <a:xfrm>
            <a:off x="546100" y="1211263"/>
            <a:ext cx="8229600" cy="4610100"/>
          </a:xfrm>
        </p:spPr>
        <p:txBody>
          <a:bodyPr/>
          <a:lstStyle/>
          <a:p>
            <a:pPr eaLnBrk="1" hangingPunct="1"/>
            <a:r>
              <a:rPr lang="en-US" dirty="0" smtClean="0"/>
              <a:t>Attack ecosystem complexity </a:t>
            </a:r>
            <a:r>
              <a:rPr lang="en-US" dirty="0"/>
              <a:t>is increasing at a dramatic </a:t>
            </a:r>
            <a:r>
              <a:rPr lang="en-US" dirty="0" smtClean="0"/>
              <a:t>rate</a:t>
            </a:r>
            <a:endParaRPr lang="en-US" dirty="0"/>
          </a:p>
        </p:txBody>
      </p:sp>
      <p:sp>
        <p:nvSpPr>
          <p:cNvPr id="94212" name="Line 4"/>
          <p:cNvSpPr>
            <a:spLocks noChangeShapeType="1"/>
          </p:cNvSpPr>
          <p:nvPr/>
        </p:nvSpPr>
        <p:spPr bwMode="auto">
          <a:xfrm>
            <a:off x="1720850" y="2395538"/>
            <a:ext cx="0" cy="3844925"/>
          </a:xfrm>
          <a:prstGeom prst="line">
            <a:avLst/>
          </a:prstGeom>
          <a:noFill/>
          <a:ln w="57150">
            <a:solidFill>
              <a:srgbClr val="000000"/>
            </a:solidFill>
            <a:round/>
            <a:headEnd/>
            <a:tailEnd/>
          </a:ln>
        </p:spPr>
        <p:txBody>
          <a:bodyPr wrap="none" anchor="ctr">
            <a:prstTxWarp prst="textNoShape">
              <a:avLst/>
            </a:prstTxWarp>
          </a:bodyPr>
          <a:lstStyle/>
          <a:p>
            <a:endParaRPr lang="en-US" dirty="0"/>
          </a:p>
        </p:txBody>
      </p:sp>
      <p:sp>
        <p:nvSpPr>
          <p:cNvPr id="94213" name="Line 6"/>
          <p:cNvSpPr>
            <a:spLocks noChangeShapeType="1"/>
          </p:cNvSpPr>
          <p:nvPr/>
        </p:nvSpPr>
        <p:spPr bwMode="auto">
          <a:xfrm>
            <a:off x="1697038" y="6223000"/>
            <a:ext cx="6130925" cy="0"/>
          </a:xfrm>
          <a:prstGeom prst="line">
            <a:avLst/>
          </a:prstGeom>
          <a:noFill/>
          <a:ln w="57150">
            <a:solidFill>
              <a:srgbClr val="000000"/>
            </a:solidFill>
            <a:round/>
            <a:headEnd/>
            <a:tailEnd/>
          </a:ln>
        </p:spPr>
        <p:txBody>
          <a:bodyPr wrap="none" anchor="ctr">
            <a:prstTxWarp prst="textNoShape">
              <a:avLst/>
            </a:prstTxWarp>
          </a:bodyPr>
          <a:lstStyle/>
          <a:p>
            <a:endParaRPr lang="en-US" dirty="0"/>
          </a:p>
        </p:txBody>
      </p:sp>
      <p:sp>
        <p:nvSpPr>
          <p:cNvPr id="94214" name="Rectangle 9"/>
          <p:cNvSpPr>
            <a:spLocks noChangeArrowheads="1"/>
          </p:cNvSpPr>
          <p:nvPr/>
        </p:nvSpPr>
        <p:spPr bwMode="auto">
          <a:xfrm rot="-5400000">
            <a:off x="710111" y="3927932"/>
            <a:ext cx="1505540" cy="430887"/>
          </a:xfrm>
          <a:prstGeom prst="rect">
            <a:avLst/>
          </a:prstGeom>
          <a:noFill/>
          <a:ln w="9525">
            <a:noFill/>
            <a:miter lim="800000"/>
            <a:headEnd/>
            <a:tailEnd/>
          </a:ln>
        </p:spPr>
        <p:txBody>
          <a:bodyPr wrap="none">
            <a:prstTxWarp prst="textNoShape">
              <a:avLst/>
            </a:prstTxWarp>
            <a:spAutoFit/>
          </a:bodyPr>
          <a:lstStyle/>
          <a:p>
            <a:r>
              <a:rPr lang="en-US" sz="2200" b="1" dirty="0" smtClean="0"/>
              <a:t>Complexity</a:t>
            </a:r>
            <a:endParaRPr lang="en-US" sz="2200" b="1" dirty="0"/>
          </a:p>
        </p:txBody>
      </p:sp>
      <p:sp>
        <p:nvSpPr>
          <p:cNvPr id="94215" name="Rectangle 10"/>
          <p:cNvSpPr>
            <a:spLocks noChangeArrowheads="1"/>
          </p:cNvSpPr>
          <p:nvPr/>
        </p:nvSpPr>
        <p:spPr bwMode="auto">
          <a:xfrm>
            <a:off x="4308475" y="6289675"/>
            <a:ext cx="836613" cy="360363"/>
          </a:xfrm>
          <a:prstGeom prst="rect">
            <a:avLst/>
          </a:prstGeom>
          <a:noFill/>
          <a:ln w="9525">
            <a:noFill/>
            <a:miter lim="800000"/>
            <a:headEnd/>
            <a:tailEnd/>
          </a:ln>
        </p:spPr>
        <p:txBody>
          <a:bodyPr wrap="none">
            <a:prstTxWarp prst="textNoShape">
              <a:avLst/>
            </a:prstTxWarp>
            <a:spAutoFit/>
          </a:bodyPr>
          <a:lstStyle/>
          <a:p>
            <a:r>
              <a:rPr lang="en-US" sz="2200" b="1" dirty="0"/>
              <a:t>Time</a:t>
            </a:r>
          </a:p>
        </p:txBody>
      </p:sp>
      <p:sp>
        <p:nvSpPr>
          <p:cNvPr id="94216" name="Freeform 11"/>
          <p:cNvSpPr>
            <a:spLocks/>
          </p:cNvSpPr>
          <p:nvPr/>
        </p:nvSpPr>
        <p:spPr bwMode="auto">
          <a:xfrm>
            <a:off x="1985963" y="2847975"/>
            <a:ext cx="5334000" cy="2790825"/>
          </a:xfrm>
          <a:custGeom>
            <a:avLst/>
            <a:gdLst>
              <a:gd name="T0" fmla="*/ 0 w 3360"/>
              <a:gd name="T1" fmla="*/ 2747963 h 1758"/>
              <a:gd name="T2" fmla="*/ 3533775 w 3360"/>
              <a:gd name="T3" fmla="*/ 2333625 h 1758"/>
              <a:gd name="T4" fmla="*/ 5334000 w 3360"/>
              <a:gd name="T5" fmla="*/ 0 h 1758"/>
              <a:gd name="T6" fmla="*/ 0 60000 65536"/>
              <a:gd name="T7" fmla="*/ 0 60000 65536"/>
              <a:gd name="T8" fmla="*/ 0 60000 65536"/>
              <a:gd name="T9" fmla="*/ 0 w 3360"/>
              <a:gd name="T10" fmla="*/ 0 h 1758"/>
              <a:gd name="T11" fmla="*/ 3360 w 3360"/>
              <a:gd name="T12" fmla="*/ 1758 h 1758"/>
            </a:gdLst>
            <a:ahLst/>
            <a:cxnLst>
              <a:cxn ang="T6">
                <a:pos x="T0" y="T1"/>
              </a:cxn>
              <a:cxn ang="T7">
                <a:pos x="T2" y="T3"/>
              </a:cxn>
              <a:cxn ang="T8">
                <a:pos x="T4" y="T5"/>
              </a:cxn>
            </a:cxnLst>
            <a:rect l="T9" t="T10" r="T11" b="T12"/>
            <a:pathLst>
              <a:path w="3360" h="1758">
                <a:moveTo>
                  <a:pt x="0" y="1731"/>
                </a:moveTo>
                <a:cubicBezTo>
                  <a:pt x="833" y="1744"/>
                  <a:pt x="1666" y="1758"/>
                  <a:pt x="2226" y="1470"/>
                </a:cubicBezTo>
                <a:cubicBezTo>
                  <a:pt x="2786" y="1182"/>
                  <a:pt x="3073" y="591"/>
                  <a:pt x="3360" y="0"/>
                </a:cubicBezTo>
              </a:path>
            </a:pathLst>
          </a:custGeom>
          <a:noFill/>
          <a:ln w="76200">
            <a:solidFill>
              <a:srgbClr val="FF0000"/>
            </a:solidFill>
            <a:round/>
            <a:headEnd/>
            <a:tailEnd/>
          </a:ln>
        </p:spPr>
        <p:txBody>
          <a:bodyPr wrap="none" anchor="ctr">
            <a:prstTxWarp prst="textNoShape">
              <a:avLst/>
            </a:prstTxWarp>
          </a:bodyPr>
          <a:lstStyle/>
          <a:p>
            <a:endParaRPr lang="en-US" dirty="0"/>
          </a:p>
        </p:txBody>
      </p:sp>
      <p:grpSp>
        <p:nvGrpSpPr>
          <p:cNvPr id="2" name="Group 26"/>
          <p:cNvGrpSpPr>
            <a:grpSpLocks/>
          </p:cNvGrpSpPr>
          <p:nvPr/>
        </p:nvGrpSpPr>
        <p:grpSpPr bwMode="auto">
          <a:xfrm>
            <a:off x="1984375" y="3052763"/>
            <a:ext cx="1565275" cy="3017837"/>
            <a:chOff x="1250" y="1923"/>
            <a:chExt cx="986" cy="1901"/>
          </a:xfrm>
        </p:grpSpPr>
        <p:sp>
          <p:nvSpPr>
            <p:cNvPr id="94226" name="Oval 13"/>
            <p:cNvSpPr>
              <a:spLocks noChangeArrowheads="1"/>
            </p:cNvSpPr>
            <p:nvPr/>
          </p:nvSpPr>
          <p:spPr bwMode="auto">
            <a:xfrm>
              <a:off x="1397" y="3467"/>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7" name="AutoShape 15"/>
            <p:cNvSpPr>
              <a:spLocks noChangeArrowheads="1"/>
            </p:cNvSpPr>
            <p:nvPr/>
          </p:nvSpPr>
          <p:spPr bwMode="auto">
            <a:xfrm>
              <a:off x="1250" y="1923"/>
              <a:ext cx="986" cy="546"/>
            </a:xfrm>
            <a:prstGeom prst="wedgeRectCallout">
              <a:avLst>
                <a:gd name="adj1" fmla="val -26977"/>
                <a:gd name="adj2" fmla="val 229120"/>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Worms</a:t>
              </a:r>
            </a:p>
            <a:p>
              <a:pPr algn="ctr"/>
              <a:r>
                <a:rPr lang="en-US" sz="1800" dirty="0">
                  <a:solidFill>
                    <a:srgbClr val="000000"/>
                  </a:solidFill>
                </a:rPr>
                <a:t>Slammer</a:t>
              </a:r>
            </a:p>
            <a:p>
              <a:pPr algn="ctr"/>
              <a:r>
                <a:rPr lang="en-US" sz="1800" dirty="0">
                  <a:solidFill>
                    <a:srgbClr val="000000"/>
                  </a:solidFill>
                </a:rPr>
                <a:t>Blaster</a:t>
              </a:r>
            </a:p>
          </p:txBody>
        </p:sp>
        <p:sp>
          <p:nvSpPr>
            <p:cNvPr id="94228" name="Rectangle 16"/>
            <p:cNvSpPr>
              <a:spLocks noChangeArrowheads="1"/>
            </p:cNvSpPr>
            <p:nvPr/>
          </p:nvSpPr>
          <p:spPr bwMode="auto">
            <a:xfrm>
              <a:off x="1260" y="3628"/>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2001</a:t>
              </a:r>
            </a:p>
          </p:txBody>
        </p:sp>
      </p:grpSp>
      <p:grpSp>
        <p:nvGrpSpPr>
          <p:cNvPr id="3" name="Group 20"/>
          <p:cNvGrpSpPr>
            <a:grpSpLocks/>
          </p:cNvGrpSpPr>
          <p:nvPr/>
        </p:nvGrpSpPr>
        <p:grpSpPr bwMode="auto">
          <a:xfrm>
            <a:off x="4700588" y="2735263"/>
            <a:ext cx="1971675" cy="2611437"/>
            <a:chOff x="2961" y="1723"/>
            <a:chExt cx="1242" cy="1645"/>
          </a:xfrm>
        </p:grpSpPr>
        <p:sp>
          <p:nvSpPr>
            <p:cNvPr id="94223" name="Oval 14"/>
            <p:cNvSpPr>
              <a:spLocks noChangeArrowheads="1"/>
            </p:cNvSpPr>
            <p:nvPr/>
          </p:nvSpPr>
          <p:spPr bwMode="auto">
            <a:xfrm>
              <a:off x="3718" y="2975"/>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4" name="Rectangle 17"/>
            <p:cNvSpPr>
              <a:spLocks noChangeArrowheads="1"/>
            </p:cNvSpPr>
            <p:nvPr/>
          </p:nvSpPr>
          <p:spPr bwMode="auto">
            <a:xfrm>
              <a:off x="3588" y="3172"/>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2008</a:t>
              </a:r>
            </a:p>
          </p:txBody>
        </p:sp>
        <p:sp>
          <p:nvSpPr>
            <p:cNvPr id="94225" name="AutoShape 18"/>
            <p:cNvSpPr>
              <a:spLocks noChangeArrowheads="1"/>
            </p:cNvSpPr>
            <p:nvPr/>
          </p:nvSpPr>
          <p:spPr bwMode="auto">
            <a:xfrm>
              <a:off x="2961" y="1723"/>
              <a:ext cx="1242" cy="742"/>
            </a:xfrm>
            <a:prstGeom prst="wedgeRectCallout">
              <a:avLst>
                <a:gd name="adj1" fmla="val 16343"/>
                <a:gd name="adj2" fmla="val 115227"/>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Encrypted P2P</a:t>
              </a:r>
            </a:p>
            <a:p>
              <a:pPr algn="ctr"/>
              <a:r>
                <a:rPr lang="en-US" sz="1800" b="1" u="sng" dirty="0">
                  <a:solidFill>
                    <a:srgbClr val="000000"/>
                  </a:solidFill>
                </a:rPr>
                <a:t>Botnets</a:t>
              </a:r>
              <a:endParaRPr lang="en-US" sz="1800" u="sng" dirty="0">
                <a:solidFill>
                  <a:srgbClr val="000000"/>
                </a:solidFill>
              </a:endParaRPr>
            </a:p>
            <a:p>
              <a:pPr algn="ctr"/>
              <a:r>
                <a:rPr lang="en-US" sz="1800" dirty="0">
                  <a:solidFill>
                    <a:srgbClr val="000000"/>
                  </a:solidFill>
                </a:rPr>
                <a:t>Nugache</a:t>
              </a:r>
            </a:p>
            <a:p>
              <a:pPr algn="ctr"/>
              <a:r>
                <a:rPr lang="en-US" sz="1800" dirty="0">
                  <a:solidFill>
                    <a:srgbClr val="000000"/>
                  </a:solidFill>
                </a:rPr>
                <a:t>Storm</a:t>
              </a:r>
            </a:p>
          </p:txBody>
        </p:sp>
      </p:grpSp>
      <p:grpSp>
        <p:nvGrpSpPr>
          <p:cNvPr id="4" name="Group 27"/>
          <p:cNvGrpSpPr>
            <a:grpSpLocks/>
          </p:cNvGrpSpPr>
          <p:nvPr/>
        </p:nvGrpSpPr>
        <p:grpSpPr bwMode="auto">
          <a:xfrm>
            <a:off x="3119438" y="4154488"/>
            <a:ext cx="1747837" cy="1779587"/>
            <a:chOff x="1965" y="2617"/>
            <a:chExt cx="1101" cy="1121"/>
          </a:xfrm>
        </p:grpSpPr>
        <p:sp>
          <p:nvSpPr>
            <p:cNvPr id="94220" name="AutoShape 21"/>
            <p:cNvSpPr>
              <a:spLocks noChangeArrowheads="1"/>
            </p:cNvSpPr>
            <p:nvPr/>
          </p:nvSpPr>
          <p:spPr bwMode="auto">
            <a:xfrm>
              <a:off x="1965" y="2617"/>
              <a:ext cx="943" cy="611"/>
            </a:xfrm>
            <a:prstGeom prst="wedgeRectCallout">
              <a:avLst>
                <a:gd name="adj1" fmla="val 37273"/>
                <a:gd name="adj2" fmla="val 74384"/>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IRC Botnets</a:t>
              </a:r>
            </a:p>
            <a:p>
              <a:pPr algn="ctr"/>
              <a:r>
                <a:rPr lang="en-US" sz="1800" dirty="0">
                  <a:solidFill>
                    <a:srgbClr val="000000"/>
                  </a:solidFill>
                </a:rPr>
                <a:t>SDBot</a:t>
              </a:r>
            </a:p>
            <a:p>
              <a:pPr algn="ctr"/>
              <a:r>
                <a:rPr lang="en-US" sz="1800" dirty="0">
                  <a:solidFill>
                    <a:srgbClr val="000000"/>
                  </a:solidFill>
                </a:rPr>
                <a:t>Agobot</a:t>
              </a:r>
            </a:p>
          </p:txBody>
        </p:sp>
        <p:sp>
          <p:nvSpPr>
            <p:cNvPr id="94221" name="Oval 24"/>
            <p:cNvSpPr>
              <a:spLocks noChangeArrowheads="1"/>
            </p:cNvSpPr>
            <p:nvPr/>
          </p:nvSpPr>
          <p:spPr bwMode="auto">
            <a:xfrm>
              <a:off x="2766" y="3367"/>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2" name="Rectangle 25"/>
            <p:cNvSpPr>
              <a:spLocks noChangeArrowheads="1"/>
            </p:cNvSpPr>
            <p:nvPr/>
          </p:nvSpPr>
          <p:spPr bwMode="auto">
            <a:xfrm>
              <a:off x="2630" y="3542"/>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2004</a:t>
              </a:r>
            </a:p>
          </p:txBody>
        </p:sp>
      </p:grpSp>
      <p:sp>
        <p:nvSpPr>
          <p:cNvPr id="22" name="Oval 14"/>
          <p:cNvSpPr>
            <a:spLocks noChangeArrowheads="1"/>
          </p:cNvSpPr>
          <p:nvPr/>
        </p:nvSpPr>
        <p:spPr bwMode="auto">
          <a:xfrm>
            <a:off x="7198519" y="2735263"/>
            <a:ext cx="242888" cy="242887"/>
          </a:xfrm>
          <a:prstGeom prst="ellipse">
            <a:avLst/>
          </a:prstGeom>
          <a:solidFill>
            <a:srgbClr val="FF8000"/>
          </a:solidFill>
          <a:ln w="9525">
            <a:noFill/>
            <a:round/>
            <a:headEnd/>
            <a:tailEnd/>
          </a:ln>
        </p:spPr>
        <p:txBody>
          <a:bodyPr wrap="none" anchor="ctr">
            <a:prstTxWarp prst="textNoShape">
              <a:avLst/>
            </a:prstTxWarp>
          </a:bodyPr>
          <a:lstStyle/>
          <a:p>
            <a:endParaRPr lang="en-US"/>
          </a:p>
        </p:txBody>
      </p:sp>
      <p:sp>
        <p:nvSpPr>
          <p:cNvPr id="23" name="Rectangle 22"/>
          <p:cNvSpPr/>
          <p:nvPr/>
        </p:nvSpPr>
        <p:spPr>
          <a:xfrm>
            <a:off x="7198519" y="3059668"/>
            <a:ext cx="652643" cy="369332"/>
          </a:xfrm>
          <a:prstGeom prst="rect">
            <a:avLst/>
          </a:prstGeom>
        </p:spPr>
        <p:txBody>
          <a:bodyPr wrap="none">
            <a:spAutoFit/>
          </a:bodyPr>
          <a:lstStyle/>
          <a:p>
            <a:r>
              <a:rPr lang="en-US" b="1" dirty="0" smtClean="0">
                <a:solidFill>
                  <a:srgbClr val="000000"/>
                </a:solidFill>
              </a:rPr>
              <a:t>2012</a:t>
            </a:r>
            <a:endParaRPr lang="en-US" dirty="0"/>
          </a:p>
        </p:txBody>
      </p:sp>
      <p:sp>
        <p:nvSpPr>
          <p:cNvPr id="28" name="AutoShape 18"/>
          <p:cNvSpPr>
            <a:spLocks noChangeArrowheads="1"/>
          </p:cNvSpPr>
          <p:nvPr/>
        </p:nvSpPr>
        <p:spPr bwMode="auto">
          <a:xfrm>
            <a:off x="7574143" y="1904999"/>
            <a:ext cx="554037" cy="685801"/>
          </a:xfrm>
          <a:prstGeom prst="wedgeRectCallout">
            <a:avLst>
              <a:gd name="adj1" fmla="val -72819"/>
              <a:gd name="adj2" fmla="val 58542"/>
            </a:avLst>
          </a:prstGeom>
          <a:solidFill>
            <a:schemeClr val="bg1"/>
          </a:solidFill>
          <a:ln w="38100">
            <a:solidFill>
              <a:srgbClr val="000000"/>
            </a:solidFill>
            <a:miter lim="800000"/>
            <a:headEnd/>
            <a:tailEnd/>
          </a:ln>
        </p:spPr>
        <p:txBody>
          <a:bodyPr wrap="none" anchor="b" anchorCtr="0">
            <a:prstTxWarp prst="textNoShape">
              <a:avLst/>
            </a:prstTxWarp>
          </a:bodyPr>
          <a:lstStyle/>
          <a:p>
            <a:pPr algn="ctr"/>
            <a:r>
              <a:rPr lang="en-US" sz="4400" b="1" dirty="0" smtClean="0">
                <a:solidFill>
                  <a:srgbClr val="FF0000"/>
                </a:solidFill>
              </a:rPr>
              <a:t>?</a:t>
            </a:r>
            <a:endParaRPr lang="en-US" sz="4400" dirty="0">
              <a:solidFill>
                <a:srgbClr val="FF0000"/>
              </a:solidFill>
            </a:endParaRPr>
          </a:p>
        </p:txBody>
      </p:sp>
    </p:spTree>
    <p:extLst>
      <p:ext uri="{BB962C8B-B14F-4D97-AF65-F5344CB8AC3E}">
        <p14:creationId xmlns:p14="http://schemas.microsoft.com/office/powerpoint/2010/main" val="2790483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err="1" smtClean="0"/>
              <a:t>Botnet</a:t>
            </a:r>
            <a:r>
              <a:rPr lang="en-US" dirty="0" smtClean="0"/>
              <a:t> evolving propagation</a:t>
            </a:r>
            <a:endParaRPr lang="en-US" dirty="0"/>
          </a:p>
        </p:txBody>
      </p:sp>
      <p:pic>
        <p:nvPicPr>
          <p:cNvPr id="8" name="Content Placeholder 7" descr="prop.pdf"/>
          <p:cNvPicPr>
            <a:picLocks noGrp="1" noChangeAspect="1"/>
          </p:cNvPicPr>
          <p:nvPr>
            <p:ph idx="1"/>
          </p:nvPr>
        </p:nvPicPr>
        <p:blipFill>
          <a:blip r:embed="rId2"/>
          <a:srcRect t="-142722" b="-142722"/>
          <a:stretch>
            <a:fillRect/>
          </a:stretch>
        </p:blipFill>
        <p:spPr>
          <a:xfrm>
            <a:off x="0" y="685800"/>
            <a:ext cx="9144000" cy="4915959"/>
          </a:xfrm>
        </p:spPr>
      </p:pic>
      <p:sp>
        <p:nvSpPr>
          <p:cNvPr id="4" name="Content Placeholder 2"/>
          <p:cNvSpPr txBox="1">
            <a:spLocks/>
          </p:cNvSpPr>
          <p:nvPr/>
        </p:nvSpPr>
        <p:spPr>
          <a:xfrm>
            <a:off x="457200" y="4320539"/>
            <a:ext cx="8229600" cy="180562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Attacks</a:t>
            </a:r>
            <a:r>
              <a:rPr kumimoji="0" lang="en-US" b="0" i="0" u="none" strike="noStrike" kern="1200" cap="none" spc="0" normalizeH="0" noProof="0" dirty="0" smtClean="0">
                <a:ln>
                  <a:noFill/>
                </a:ln>
                <a:solidFill>
                  <a:schemeClr val="tx1"/>
                </a:solidFill>
                <a:effectLst/>
                <a:uLnTx/>
                <a:uFillTx/>
                <a:latin typeface="+mn-lt"/>
                <a:ea typeface="+mn-ea"/>
                <a:cs typeface="+mn-cs"/>
              </a:rPr>
              <a:t> moving </a:t>
            </a:r>
            <a:r>
              <a:rPr lang="en-US" b="0" dirty="0" smtClean="0"/>
              <a:t>“up” (i.e., application attacks, social engineering)</a:t>
            </a:r>
          </a:p>
          <a:p>
            <a:pPr marL="800100" lvl="1" indent="-342900">
              <a:spcBef>
                <a:spcPct val="20000"/>
              </a:spcBef>
              <a:buFont typeface="Arial"/>
              <a:buChar char="•"/>
            </a:pPr>
            <a:r>
              <a:rPr lang="en-US" b="0" dirty="0" smtClean="0"/>
              <a:t>People continue to be the weakest link</a:t>
            </a:r>
          </a:p>
          <a:p>
            <a:pPr marL="800100" lvl="1" indent="-342900">
              <a:spcBef>
                <a:spcPct val="20000"/>
              </a:spcBef>
              <a:buFont typeface="Arial"/>
              <a:buChar char="•"/>
            </a:pPr>
            <a:r>
              <a:rPr lang="en-US" b="0" dirty="0" smtClean="0"/>
              <a:t>Web centric (e.g., browsers as operating systems)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b="0" noProof="0" dirty="0" smtClean="0"/>
              <a:t>Targeted behaviors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b="0" dirty="0" smtClean="0"/>
              <a:t>Piggyback on other’s trust</a:t>
            </a:r>
            <a:endParaRPr lang="en-US" b="0" noProof="0" dirty="0" smtClean="0"/>
          </a:p>
        </p:txBody>
      </p:sp>
    </p:spTree>
    <p:extLst>
      <p:ext uri="{BB962C8B-B14F-4D97-AF65-F5344CB8AC3E}">
        <p14:creationId xmlns:p14="http://schemas.microsoft.com/office/powerpoint/2010/main" val="2716313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level attack: the drive-by</a:t>
            </a:r>
            <a:endParaRPr lang="en-US" dirty="0"/>
          </a:p>
        </p:txBody>
      </p:sp>
      <p:sp>
        <p:nvSpPr>
          <p:cNvPr id="3" name="Content Placeholder 2"/>
          <p:cNvSpPr>
            <a:spLocks noGrp="1"/>
          </p:cNvSpPr>
          <p:nvPr>
            <p:ph idx="1"/>
          </p:nvPr>
        </p:nvSpPr>
        <p:spPr>
          <a:xfrm>
            <a:off x="457200" y="3657600"/>
            <a:ext cx="8229600" cy="3048000"/>
          </a:xfrm>
        </p:spPr>
        <p:txBody>
          <a:bodyPr>
            <a:normAutofit fontScale="92500"/>
          </a:bodyPr>
          <a:lstStyle/>
          <a:p>
            <a:r>
              <a:rPr lang="en-US" dirty="0" smtClean="0"/>
              <a:t>Today email and other application-level functions laden with Trojans</a:t>
            </a:r>
          </a:p>
          <a:p>
            <a:r>
              <a:rPr lang="en-US" dirty="0" smtClean="0"/>
              <a:t>Now delivered via web sites - drive-by installs</a:t>
            </a:r>
          </a:p>
          <a:p>
            <a:pPr lvl="1"/>
            <a:r>
              <a:rPr lang="en-US" dirty="0" smtClean="0"/>
              <a:t>Projected 1 in 10 web sites hosts malicious content</a:t>
            </a:r>
          </a:p>
          <a:p>
            <a:pPr lvl="1"/>
            <a:r>
              <a:rPr lang="en-US" dirty="0" smtClean="0"/>
              <a:t>Web-based delivery means outpacing email, viruses, etc..</a:t>
            </a:r>
          </a:p>
        </p:txBody>
      </p:sp>
      <p:sp>
        <p:nvSpPr>
          <p:cNvPr id="5" name="Rectangle 1027"/>
          <p:cNvSpPr txBox="1">
            <a:spLocks noChangeArrowheads="1"/>
          </p:cNvSpPr>
          <p:nvPr/>
        </p:nvSpPr>
        <p:spPr bwMode="auto">
          <a:xfrm>
            <a:off x="838200" y="1143000"/>
            <a:ext cx="8305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34950" marR="0" lvl="0" indent="-234950" algn="l" defTabSz="914400" rtl="0" eaLnBrk="1" fontAlgn="base" latinLnBrk="0" hangingPunct="1">
              <a:lnSpc>
                <a:spcPct val="90000"/>
              </a:lnSpc>
              <a:spcBef>
                <a:spcPct val="20000"/>
              </a:spcBef>
              <a:spcAft>
                <a:spcPct val="0"/>
              </a:spcAft>
              <a:buClr>
                <a:schemeClr val="folHlink"/>
              </a:buClr>
              <a:buSzTx/>
              <a:buFontTx/>
              <a:buChar char="•"/>
              <a:tabLst/>
              <a:defRPr/>
            </a:pPr>
            <a:endParaRPr kumimoji="0" lang="en-US" sz="1800" b="0" i="0" u="none" strike="noStrike" kern="0" cap="none" spc="0" normalizeH="0" baseline="0" noProof="0" dirty="0">
              <a:ln>
                <a:noFill/>
              </a:ln>
              <a:solidFill>
                <a:srgbClr val="333333"/>
              </a:solidFill>
              <a:effectLst/>
              <a:uLnTx/>
              <a:uFillTx/>
              <a:latin typeface="+mn-lt"/>
              <a:ea typeface="ＭＳ Ｐゴシック" pitchFamily="-111" charset="-128"/>
            </a:endParaRPr>
          </a:p>
        </p:txBody>
      </p:sp>
      <p:pic>
        <p:nvPicPr>
          <p:cNvPr id="10" name="Picture 9"/>
          <p:cNvPicPr>
            <a:picLocks noChangeAspect="1"/>
          </p:cNvPicPr>
          <p:nvPr/>
        </p:nvPicPr>
        <p:blipFill>
          <a:blip r:embed="rId2"/>
          <a:stretch>
            <a:fillRect/>
          </a:stretch>
        </p:blipFill>
        <p:spPr>
          <a:xfrm>
            <a:off x="838200" y="1143000"/>
            <a:ext cx="3048000" cy="2566736"/>
          </a:xfrm>
          <a:prstGeom prst="rect">
            <a:avLst/>
          </a:prstGeom>
        </p:spPr>
      </p:pic>
      <p:pic>
        <p:nvPicPr>
          <p:cNvPr id="7" name="Picture 6"/>
          <p:cNvPicPr>
            <a:picLocks noChangeAspect="1"/>
          </p:cNvPicPr>
          <p:nvPr/>
        </p:nvPicPr>
        <p:blipFill>
          <a:blip r:embed="rId3"/>
          <a:stretch>
            <a:fillRect/>
          </a:stretch>
        </p:blipFill>
        <p:spPr>
          <a:xfrm>
            <a:off x="2439989" y="1143000"/>
            <a:ext cx="4926623" cy="1562100"/>
          </a:xfrm>
          <a:prstGeom prst="rect">
            <a:avLst/>
          </a:prstGeom>
        </p:spPr>
      </p:pic>
      <p:pic>
        <p:nvPicPr>
          <p:cNvPr id="11" name="Picture 10"/>
          <p:cNvPicPr>
            <a:picLocks noChangeAspect="1"/>
          </p:cNvPicPr>
          <p:nvPr/>
        </p:nvPicPr>
        <p:blipFill>
          <a:blip r:embed="rId4"/>
          <a:stretch>
            <a:fillRect/>
          </a:stretch>
        </p:blipFill>
        <p:spPr>
          <a:xfrm>
            <a:off x="5791200" y="1769811"/>
            <a:ext cx="2683470" cy="1939925"/>
          </a:xfrm>
          <a:prstGeom prst="rect">
            <a:avLst/>
          </a:prstGeom>
        </p:spPr>
      </p:pic>
    </p:spTree>
    <p:extLst>
      <p:ext uri="{BB962C8B-B14F-4D97-AF65-F5344CB8AC3E}">
        <p14:creationId xmlns:p14="http://schemas.microsoft.com/office/powerpoint/2010/main" val="5120937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networking and messaging</a:t>
            </a:r>
            <a:endParaRPr lang="en-US" dirty="0"/>
          </a:p>
        </p:txBody>
      </p:sp>
      <p:sp>
        <p:nvSpPr>
          <p:cNvPr id="3" name="Content Placeholder 2"/>
          <p:cNvSpPr>
            <a:spLocks noGrp="1"/>
          </p:cNvSpPr>
          <p:nvPr>
            <p:ph idx="1"/>
          </p:nvPr>
        </p:nvSpPr>
        <p:spPr>
          <a:xfrm>
            <a:off x="457200" y="4320539"/>
            <a:ext cx="8229600" cy="1805624"/>
          </a:xfrm>
        </p:spPr>
        <p:txBody>
          <a:bodyPr>
            <a:normAutofit fontScale="92500" lnSpcReduction="20000"/>
          </a:bodyPr>
          <a:lstStyle/>
          <a:p>
            <a:r>
              <a:rPr lang="en-US" dirty="0" smtClean="0"/>
              <a:t>Attackers using social networks to spread via social engineering and internal messaging</a:t>
            </a:r>
          </a:p>
          <a:p>
            <a:r>
              <a:rPr lang="en-US" dirty="0" smtClean="0"/>
              <a:t>Difficult to maintain visibility into these vectors to collect and analyze malware</a:t>
            </a:r>
          </a:p>
        </p:txBody>
      </p:sp>
      <p:pic>
        <p:nvPicPr>
          <p:cNvPr id="4" name="Picture 3" descr="koobface1.jpg"/>
          <p:cNvPicPr>
            <a:picLocks noChangeAspect="1"/>
          </p:cNvPicPr>
          <p:nvPr/>
        </p:nvPicPr>
        <p:blipFill>
          <a:blip r:embed="rId3"/>
          <a:stretch>
            <a:fillRect/>
          </a:stretch>
        </p:blipFill>
        <p:spPr>
          <a:xfrm>
            <a:off x="5410200" y="1219200"/>
            <a:ext cx="2514600" cy="3101339"/>
          </a:xfrm>
          <a:prstGeom prst="rect">
            <a:avLst/>
          </a:prstGeom>
        </p:spPr>
      </p:pic>
      <p:pic>
        <p:nvPicPr>
          <p:cNvPr id="6" name="Picture 5" descr="koobface.gif"/>
          <p:cNvPicPr>
            <a:picLocks noChangeAspect="1"/>
          </p:cNvPicPr>
          <p:nvPr/>
        </p:nvPicPr>
        <p:blipFill>
          <a:blip r:embed="rId4"/>
          <a:stretch>
            <a:fillRect/>
          </a:stretch>
        </p:blipFill>
        <p:spPr>
          <a:xfrm>
            <a:off x="1828800" y="2133600"/>
            <a:ext cx="3139698" cy="1727200"/>
          </a:xfrm>
          <a:prstGeom prst="rect">
            <a:avLst/>
          </a:prstGeom>
        </p:spPr>
      </p:pic>
      <p:sp>
        <p:nvSpPr>
          <p:cNvPr id="7" name="TextBox 6"/>
          <p:cNvSpPr txBox="1"/>
          <p:nvPr/>
        </p:nvSpPr>
        <p:spPr>
          <a:xfrm>
            <a:off x="1143000" y="1417638"/>
            <a:ext cx="1113969" cy="369332"/>
          </a:xfrm>
          <a:prstGeom prst="rect">
            <a:avLst/>
          </a:prstGeom>
          <a:noFill/>
        </p:spPr>
        <p:txBody>
          <a:bodyPr wrap="none" rtlCol="0">
            <a:spAutoFit/>
          </a:bodyPr>
          <a:lstStyle/>
          <a:p>
            <a:r>
              <a:rPr lang="en-US" dirty="0" err="1" smtClean="0"/>
              <a:t>Koobface</a:t>
            </a:r>
            <a:r>
              <a:rPr lang="en-US" dirty="0" smtClean="0"/>
              <a:t>:</a:t>
            </a:r>
            <a:endParaRPr lang="en-US" dirty="0"/>
          </a:p>
        </p:txBody>
      </p:sp>
    </p:spTree>
    <p:extLst>
      <p:ext uri="{BB962C8B-B14F-4D97-AF65-F5344CB8AC3E}">
        <p14:creationId xmlns:p14="http://schemas.microsoft.com/office/powerpoint/2010/main" val="15864858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pPr eaLnBrk="1" hangingPunct="1"/>
            <a:r>
              <a:rPr lang="en-US" dirty="0" smtClean="0"/>
              <a:t>Evolving </a:t>
            </a:r>
            <a:r>
              <a:rPr lang="en-US" dirty="0" err="1" smtClean="0"/>
              <a:t>botnet</a:t>
            </a:r>
            <a:r>
              <a:rPr lang="en-US" dirty="0" smtClean="0"/>
              <a:t> topologies and communication</a:t>
            </a:r>
            <a:endParaRPr lang="en-US" dirty="0"/>
          </a:p>
        </p:txBody>
      </p:sp>
      <p:pic>
        <p:nvPicPr>
          <p:cNvPr id="11" name="Picture 10" descr="candc.pdf"/>
          <p:cNvPicPr>
            <a:picLocks noChangeAspect="1"/>
          </p:cNvPicPr>
          <p:nvPr/>
        </p:nvPicPr>
        <p:blipFill>
          <a:blip r:embed="rId2"/>
          <a:stretch>
            <a:fillRect/>
          </a:stretch>
        </p:blipFill>
        <p:spPr>
          <a:xfrm>
            <a:off x="1" y="1910493"/>
            <a:ext cx="9144000" cy="2410046"/>
          </a:xfrm>
          <a:prstGeom prst="rect">
            <a:avLst/>
          </a:prstGeom>
        </p:spPr>
      </p:pic>
      <p:sp>
        <p:nvSpPr>
          <p:cNvPr id="4" name="Content Placeholder 2"/>
          <p:cNvSpPr>
            <a:spLocks noGrp="1"/>
          </p:cNvSpPr>
          <p:nvPr>
            <p:ph idx="1"/>
          </p:nvPr>
        </p:nvSpPr>
        <p:spPr>
          <a:xfrm>
            <a:off x="457200" y="4320539"/>
            <a:ext cx="8229600" cy="1805624"/>
          </a:xfrm>
        </p:spPr>
        <p:txBody>
          <a:bodyPr>
            <a:normAutofit fontScale="55000" lnSpcReduction="20000"/>
          </a:bodyPr>
          <a:lstStyle/>
          <a:p>
            <a:r>
              <a:rPr lang="en-US" dirty="0" smtClean="0"/>
              <a:t>More resilient topologies</a:t>
            </a:r>
          </a:p>
          <a:p>
            <a:r>
              <a:rPr lang="en-US" dirty="0" smtClean="0"/>
              <a:t>Obfuscating C&amp;C</a:t>
            </a:r>
          </a:p>
          <a:p>
            <a:pPr lvl="1"/>
            <a:r>
              <a:rPr lang="en-US" dirty="0" smtClean="0"/>
              <a:t>Hide in the open (e.g., Twitter, Google App Engine)</a:t>
            </a:r>
          </a:p>
          <a:p>
            <a:pPr lvl="1"/>
            <a:r>
              <a:rPr lang="en-US" dirty="0" smtClean="0"/>
              <a:t>Encryption</a:t>
            </a:r>
          </a:p>
          <a:p>
            <a:r>
              <a:rPr lang="en-US" dirty="0" smtClean="0"/>
              <a:t>Agility</a:t>
            </a:r>
          </a:p>
          <a:p>
            <a:pPr lvl="1"/>
            <a:r>
              <a:rPr lang="en-US" dirty="0" smtClean="0"/>
              <a:t>Fast flux</a:t>
            </a:r>
          </a:p>
          <a:p>
            <a:pPr lvl="1"/>
            <a:r>
              <a:rPr lang="en-US" dirty="0" smtClean="0"/>
              <a:t>Domain generation algorithms</a:t>
            </a:r>
          </a:p>
        </p:txBody>
      </p:sp>
    </p:spTree>
    <p:extLst>
      <p:ext uri="{BB962C8B-B14F-4D97-AF65-F5344CB8AC3E}">
        <p14:creationId xmlns:p14="http://schemas.microsoft.com/office/powerpoint/2010/main" val="279156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mtClean="0"/>
              <a:t>Worm</a:t>
            </a:r>
            <a:endParaRPr lang="en-US"/>
          </a:p>
        </p:txBody>
      </p:sp>
      <p:sp>
        <p:nvSpPr>
          <p:cNvPr id="109571" name="Rectangle 3"/>
          <p:cNvSpPr>
            <a:spLocks noGrp="1" noChangeArrowheads="1"/>
          </p:cNvSpPr>
          <p:nvPr>
            <p:ph idx="1"/>
          </p:nvPr>
        </p:nvSpPr>
        <p:spPr/>
        <p:txBody>
          <a:bodyPr>
            <a:normAutofit fontScale="85000" lnSpcReduction="10000"/>
          </a:bodyPr>
          <a:lstStyle/>
          <a:p>
            <a:r>
              <a:rPr lang="en-US" smtClean="0"/>
              <a:t>A worm is self-replicating software designed to spread through the network</a:t>
            </a:r>
          </a:p>
          <a:p>
            <a:pPr lvl="1"/>
            <a:r>
              <a:rPr lang="en-US" smtClean="0"/>
              <a:t>Typically, exploit security flaws in widely used services</a:t>
            </a:r>
          </a:p>
          <a:p>
            <a:pPr lvl="1"/>
            <a:r>
              <a:rPr lang="en-US" smtClean="0"/>
              <a:t>Can cause enormous damage </a:t>
            </a:r>
          </a:p>
          <a:p>
            <a:pPr lvl="2"/>
            <a:r>
              <a:rPr lang="en-US" smtClean="0"/>
              <a:t>Launch DDOS attacks, install bot networks </a:t>
            </a:r>
          </a:p>
          <a:p>
            <a:pPr lvl="2"/>
            <a:r>
              <a:rPr lang="en-US" smtClean="0"/>
              <a:t>Access sensitive information</a:t>
            </a:r>
          </a:p>
          <a:p>
            <a:pPr lvl="2"/>
            <a:r>
              <a:rPr lang="en-US" smtClean="0"/>
              <a:t>Cause confusion by corrupting the sensitive information</a:t>
            </a:r>
          </a:p>
          <a:p>
            <a:r>
              <a:rPr lang="en-US" smtClean="0"/>
              <a:t>Worm vs Virus vs Trojan horse</a:t>
            </a:r>
          </a:p>
          <a:p>
            <a:pPr lvl="1"/>
            <a:r>
              <a:rPr lang="en-US" smtClean="0"/>
              <a:t>A virus is code embedded in a file or program</a:t>
            </a:r>
          </a:p>
          <a:p>
            <a:pPr lvl="1"/>
            <a:r>
              <a:rPr lang="en-US" smtClean="0"/>
              <a:t>Viruses and Trojan horses rely on human intervention </a:t>
            </a:r>
          </a:p>
          <a:p>
            <a:pPr lvl="1"/>
            <a:r>
              <a:rPr lang="en-US" smtClean="0"/>
              <a:t>Worms are self-contained and may spread autonomously</a:t>
            </a:r>
            <a:endParaRPr lang="en-US" dirty="0"/>
          </a:p>
        </p:txBody>
      </p:sp>
    </p:spTree>
    <p:extLst>
      <p:ext uri="{BB962C8B-B14F-4D97-AF65-F5344CB8AC3E}">
        <p14:creationId xmlns:p14="http://schemas.microsoft.com/office/powerpoint/2010/main" val="169626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 more resilient structures</a:t>
            </a:r>
            <a:endParaRPr lang="en-US" dirty="0"/>
          </a:p>
        </p:txBody>
      </p:sp>
      <p:sp>
        <p:nvSpPr>
          <p:cNvPr id="4" name="Footer Placeholder 3"/>
          <p:cNvSpPr>
            <a:spLocks noGrp="1"/>
          </p:cNvSpPr>
          <p:nvPr>
            <p:ph type="ftr" sz="quarter" idx="11"/>
          </p:nvPr>
        </p:nvSpPr>
        <p:spPr>
          <a:xfrm>
            <a:off x="3276600" y="6492875"/>
            <a:ext cx="5867400" cy="365125"/>
          </a:xfrm>
        </p:spPr>
        <p:txBody>
          <a:bodyPr/>
          <a:lstStyle/>
          <a:p>
            <a:pPr>
              <a:defRPr/>
            </a:pPr>
            <a:r>
              <a:rPr lang="en-US" dirty="0" smtClean="0"/>
              <a:t>Dave </a:t>
            </a:r>
            <a:r>
              <a:rPr lang="en-US" dirty="0" err="1" smtClean="0"/>
              <a:t>Dittrich</a:t>
            </a:r>
            <a:r>
              <a:rPr lang="en-US" dirty="0" smtClean="0"/>
              <a:t> and Sven Dietrich, USENIX ;login: vol. 32, no. 6, December 2007, pp. 8-17</a:t>
            </a:r>
            <a:endParaRPr lang="en-US" dirty="0"/>
          </a:p>
        </p:txBody>
      </p:sp>
      <p:pic>
        <p:nvPicPr>
          <p:cNvPr id="5" name="Picture 6" descr="irc"/>
          <p:cNvPicPr>
            <a:picLocks noChangeAspect="1" noChangeArrowheads="1"/>
          </p:cNvPicPr>
          <p:nvPr/>
        </p:nvPicPr>
        <p:blipFill>
          <a:blip r:embed="rId3"/>
          <a:srcRect/>
          <a:stretch>
            <a:fillRect/>
          </a:stretch>
        </p:blipFill>
        <p:spPr bwMode="auto">
          <a:xfrm>
            <a:off x="304801" y="2057400"/>
            <a:ext cx="3305498" cy="2514600"/>
          </a:xfrm>
          <a:prstGeom prst="rect">
            <a:avLst/>
          </a:prstGeom>
          <a:noFill/>
        </p:spPr>
      </p:pic>
      <p:sp>
        <p:nvSpPr>
          <p:cNvPr id="9" name="TextBox 8"/>
          <p:cNvSpPr txBox="1"/>
          <p:nvPr/>
        </p:nvSpPr>
        <p:spPr>
          <a:xfrm>
            <a:off x="2514600" y="5867400"/>
            <a:ext cx="543799" cy="584776"/>
          </a:xfrm>
          <a:prstGeom prst="rect">
            <a:avLst/>
          </a:prstGeom>
          <a:noFill/>
        </p:spPr>
        <p:txBody>
          <a:bodyPr wrap="none" rtlCol="0">
            <a:spAutoFit/>
          </a:bodyPr>
          <a:lstStyle/>
          <a:p>
            <a:r>
              <a:rPr lang="en-US" sz="3200" i="1" dirty="0" smtClean="0"/>
              <a:t>A</a:t>
            </a:r>
            <a:endParaRPr lang="en-US" sz="3200" i="1" dirty="0"/>
          </a:p>
        </p:txBody>
      </p:sp>
      <p:sp>
        <p:nvSpPr>
          <p:cNvPr id="10" name="TextBox 9"/>
          <p:cNvSpPr txBox="1"/>
          <p:nvPr/>
        </p:nvSpPr>
        <p:spPr>
          <a:xfrm>
            <a:off x="6172200" y="5867400"/>
            <a:ext cx="559028" cy="584776"/>
          </a:xfrm>
          <a:prstGeom prst="rect">
            <a:avLst/>
          </a:prstGeom>
          <a:noFill/>
        </p:spPr>
        <p:txBody>
          <a:bodyPr wrap="none" rtlCol="0">
            <a:spAutoFit/>
          </a:bodyPr>
          <a:lstStyle/>
          <a:p>
            <a:r>
              <a:rPr lang="en-US" sz="3200" i="1" dirty="0" smtClean="0"/>
              <a:t>B</a:t>
            </a:r>
            <a:endParaRPr lang="en-US" sz="3200" i="1" dirty="0"/>
          </a:p>
        </p:txBody>
      </p:sp>
      <p:pic>
        <p:nvPicPr>
          <p:cNvPr id="8" name="Picture 2" descr="2007070702007-d10-neato-small"/>
          <p:cNvPicPr>
            <a:picLocks noChangeAspect="1" noChangeArrowheads="1"/>
          </p:cNvPicPr>
          <p:nvPr/>
        </p:nvPicPr>
        <p:blipFill>
          <a:blip r:embed="rId4"/>
          <a:srcRect/>
          <a:stretch>
            <a:fillRect/>
          </a:stretch>
        </p:blipFill>
        <p:spPr bwMode="auto">
          <a:xfrm>
            <a:off x="3852643" y="1651576"/>
            <a:ext cx="4834158" cy="3072824"/>
          </a:xfrm>
          <a:prstGeom prst="rect">
            <a:avLst/>
          </a:prstGeom>
          <a:noFill/>
          <a:ln>
            <a:noFill/>
          </a:ln>
        </p:spPr>
      </p:pic>
      <p:pic>
        <p:nvPicPr>
          <p:cNvPr id="7" name="Picture 3" descr="output_05_14_2007_11_37PM-neato-small"/>
          <p:cNvPicPr>
            <a:picLocks noChangeAspect="1" noChangeArrowheads="1"/>
          </p:cNvPicPr>
          <p:nvPr/>
        </p:nvPicPr>
        <p:blipFill>
          <a:blip r:embed="rId5"/>
          <a:srcRect/>
          <a:stretch>
            <a:fillRect/>
          </a:stretch>
        </p:blipFill>
        <p:spPr bwMode="auto">
          <a:xfrm>
            <a:off x="7239000" y="3110924"/>
            <a:ext cx="1568928" cy="1613476"/>
          </a:xfrm>
          <a:prstGeom prst="rect">
            <a:avLst/>
          </a:prstGeom>
          <a:noFill/>
          <a:ln>
            <a:solidFill>
              <a:schemeClr val="tx1"/>
            </a:solidFill>
          </a:ln>
        </p:spPr>
      </p:pic>
    </p:spTree>
    <p:extLst>
      <p:ext uri="{BB962C8B-B14F-4D97-AF65-F5344CB8AC3E}">
        <p14:creationId xmlns:p14="http://schemas.microsoft.com/office/powerpoint/2010/main" val="25815870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E.g., more scalable and reliable communications?</a:t>
            </a:r>
            <a:endParaRPr lang="en-US" dirty="0"/>
          </a:p>
        </p:txBody>
      </p:sp>
      <p:sp>
        <p:nvSpPr>
          <p:cNvPr id="6" name="Rectangle 5"/>
          <p:cNvSpPr/>
          <p:nvPr/>
        </p:nvSpPr>
        <p:spPr>
          <a:xfrm>
            <a:off x="152400" y="5562600"/>
            <a:ext cx="3733800" cy="830997"/>
          </a:xfrm>
          <a:prstGeom prst="rect">
            <a:avLst/>
          </a:prstGeom>
          <a:solidFill>
            <a:schemeClr val="accent3"/>
          </a:solidFill>
        </p:spPr>
        <p:txBody>
          <a:bodyPr wrap="square">
            <a:spAutoFit/>
          </a:bodyPr>
          <a:lstStyle/>
          <a:p>
            <a:r>
              <a:rPr lang="en-US" sz="1200" dirty="0" smtClean="0"/>
              <a:t>MD5: 2143a7b9a9de6ea26987ed8ece29d2c6</a:t>
            </a:r>
          </a:p>
          <a:p>
            <a:r>
              <a:rPr lang="en-US" sz="1200" dirty="0" smtClean="0"/>
              <a:t>SHA1: 30f6befc76e4e269e5aa9c01c735d55d7ca4099a</a:t>
            </a:r>
          </a:p>
          <a:p>
            <a:r>
              <a:rPr lang="en-US" sz="1200" dirty="0" smtClean="0"/>
              <a:t>File type: application/</a:t>
            </a:r>
            <a:r>
              <a:rPr lang="en-US" sz="1200" dirty="0" err="1" smtClean="0"/>
              <a:t>x</a:t>
            </a:r>
            <a:r>
              <a:rPr lang="en-US" sz="1200" dirty="0" smtClean="0"/>
              <a:t>-ms-dos-executable</a:t>
            </a:r>
          </a:p>
          <a:p>
            <a:r>
              <a:rPr lang="en-US" sz="1200" dirty="0" smtClean="0"/>
              <a:t>File size: 65024 bytes</a:t>
            </a:r>
            <a:endParaRPr lang="en-US" sz="1200" dirty="0"/>
          </a:p>
        </p:txBody>
      </p:sp>
      <p:pic>
        <p:nvPicPr>
          <p:cNvPr id="8" name="Picture 4"/>
          <p:cNvPicPr>
            <a:picLocks noChangeAspect="1" noChangeArrowheads="1"/>
          </p:cNvPicPr>
          <p:nvPr/>
        </p:nvPicPr>
        <p:blipFill>
          <a:blip r:embed="rId2"/>
          <a:srcRect/>
          <a:stretch>
            <a:fillRect/>
          </a:stretch>
        </p:blipFill>
        <p:spPr bwMode="auto">
          <a:xfrm>
            <a:off x="3048000" y="1411132"/>
            <a:ext cx="3657600" cy="2475068"/>
          </a:xfrm>
          <a:prstGeom prst="rect">
            <a:avLst/>
          </a:prstGeom>
          <a:noFill/>
          <a:ln w="9525">
            <a:noFill/>
            <a:miter lim="800000"/>
            <a:headEnd/>
            <a:tailEnd/>
          </a:ln>
        </p:spPr>
      </p:pic>
      <p:cxnSp>
        <p:nvCxnSpPr>
          <p:cNvPr id="10" name="Straight Arrow Connector 9"/>
          <p:cNvCxnSpPr>
            <a:stCxn id="6" idx="0"/>
          </p:cNvCxnSpPr>
          <p:nvPr/>
        </p:nvCxnSpPr>
        <p:spPr>
          <a:xfrm rot="5400000" flipH="1" flipV="1">
            <a:off x="1504950" y="3790950"/>
            <a:ext cx="2286000" cy="1257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143000" y="3927902"/>
            <a:ext cx="2743200" cy="415498"/>
          </a:xfrm>
          <a:prstGeom prst="rect">
            <a:avLst/>
          </a:prstGeom>
          <a:solidFill>
            <a:schemeClr val="bg1"/>
          </a:solidFill>
          <a:ln>
            <a:solidFill>
              <a:schemeClr val="accent1"/>
            </a:solidFill>
          </a:ln>
        </p:spPr>
        <p:txBody>
          <a:bodyPr wrap="square">
            <a:spAutoFit/>
          </a:bodyPr>
          <a:lstStyle/>
          <a:p>
            <a:r>
              <a:rPr lang="en-US" sz="1050" smtClean="0"/>
              <a:t>http://xiaoiboxip.appspot.com/[OMITTED]?hostname=&amp;&amp;systemcpoy=&amp;&amp;userName=</a:t>
            </a:r>
            <a:endParaRPr lang="en-US" sz="1050" dirty="0"/>
          </a:p>
        </p:txBody>
      </p:sp>
      <p:pic>
        <p:nvPicPr>
          <p:cNvPr id="4" name="Picture 3"/>
          <p:cNvPicPr>
            <a:picLocks noChangeAspect="1"/>
          </p:cNvPicPr>
          <p:nvPr/>
        </p:nvPicPr>
        <p:blipFill>
          <a:blip r:embed="rId3"/>
          <a:stretch>
            <a:fillRect/>
          </a:stretch>
        </p:blipFill>
        <p:spPr>
          <a:xfrm>
            <a:off x="2895600" y="2138114"/>
            <a:ext cx="3810000" cy="918914"/>
          </a:xfrm>
          <a:prstGeom prst="rect">
            <a:avLst/>
          </a:prstGeom>
          <a:ln>
            <a:solidFill>
              <a:schemeClr val="accent1"/>
            </a:solidFill>
          </a:ln>
        </p:spPr>
      </p:pic>
      <p:cxnSp>
        <p:nvCxnSpPr>
          <p:cNvPr id="13" name="Straight Arrow Connector 12"/>
          <p:cNvCxnSpPr/>
          <p:nvPr/>
        </p:nvCxnSpPr>
        <p:spPr>
          <a:xfrm rot="5400000">
            <a:off x="3276600" y="4343400"/>
            <a:ext cx="1676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48000" y="4699084"/>
            <a:ext cx="2161056" cy="253916"/>
          </a:xfrm>
          <a:prstGeom prst="rect">
            <a:avLst/>
          </a:prstGeom>
          <a:solidFill>
            <a:schemeClr val="bg1"/>
          </a:solidFill>
          <a:ln>
            <a:solidFill>
              <a:schemeClr val="accent1"/>
            </a:solidFill>
          </a:ln>
        </p:spPr>
        <p:txBody>
          <a:bodyPr wrap="none">
            <a:spAutoFit/>
          </a:bodyPr>
          <a:lstStyle/>
          <a:p>
            <a:r>
              <a:rPr lang="en-US" sz="1050" dirty="0" smtClean="0"/>
              <a:t>&lt;</a:t>
            </a:r>
            <a:r>
              <a:rPr lang="en-US" sz="1050" dirty="0" err="1" smtClean="0"/>
              <a:t>br</a:t>
            </a:r>
            <a:r>
              <a:rPr lang="en-US" sz="1050" dirty="0" smtClean="0"/>
              <a:t>&gt;http://XX.XX.76.85/aa.exe&lt;/</a:t>
            </a:r>
            <a:r>
              <a:rPr lang="en-US" sz="1050" dirty="0" err="1" smtClean="0"/>
              <a:t>br</a:t>
            </a:r>
            <a:r>
              <a:rPr lang="en-US" sz="1050" dirty="0" smtClean="0"/>
              <a:t>&gt;</a:t>
            </a:r>
            <a:endParaRPr lang="en-US" sz="1050" dirty="0"/>
          </a:p>
        </p:txBody>
      </p:sp>
      <p:sp>
        <p:nvSpPr>
          <p:cNvPr id="18" name="Rectangle 17"/>
          <p:cNvSpPr/>
          <p:nvPr/>
        </p:nvSpPr>
        <p:spPr>
          <a:xfrm>
            <a:off x="6172200" y="5562600"/>
            <a:ext cx="2037074" cy="646331"/>
          </a:xfrm>
          <a:prstGeom prst="rect">
            <a:avLst/>
          </a:prstGeom>
          <a:solidFill>
            <a:schemeClr val="accent2"/>
          </a:solidFill>
        </p:spPr>
        <p:txBody>
          <a:bodyPr wrap="none">
            <a:spAutoFit/>
          </a:bodyPr>
          <a:lstStyle/>
          <a:p>
            <a:pPr algn="ctr"/>
            <a:r>
              <a:rPr lang="en-US" dirty="0" err="1" smtClean="0"/>
              <a:t>aa.Exe</a:t>
            </a:r>
            <a:endParaRPr lang="en-US" dirty="0" smtClean="0"/>
          </a:p>
          <a:p>
            <a:pPr algn="ctr"/>
            <a:r>
              <a:rPr lang="en-US" dirty="0" smtClean="0"/>
              <a:t>(</a:t>
            </a:r>
            <a:r>
              <a:rPr lang="en-US" dirty="0" err="1" smtClean="0"/>
              <a:t>PCClient</a:t>
            </a:r>
            <a:r>
              <a:rPr lang="en-US" dirty="0" smtClean="0"/>
              <a:t> Backdoor)</a:t>
            </a:r>
            <a:endParaRPr lang="en-US" dirty="0"/>
          </a:p>
        </p:txBody>
      </p:sp>
      <p:cxnSp>
        <p:nvCxnSpPr>
          <p:cNvPr id="20" name="Straight Arrow Connector 19"/>
          <p:cNvCxnSpPr/>
          <p:nvPr/>
        </p:nvCxnSpPr>
        <p:spPr>
          <a:xfrm rot="16200000" flipV="1">
            <a:off x="5372100" y="4229100"/>
            <a:ext cx="1828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H="1">
            <a:off x="5562600" y="3886200"/>
            <a:ext cx="2286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438900" y="4216442"/>
            <a:ext cx="533400" cy="253916"/>
          </a:xfrm>
          <a:prstGeom prst="rect">
            <a:avLst/>
          </a:prstGeom>
          <a:solidFill>
            <a:schemeClr val="bg1"/>
          </a:solidFill>
          <a:ln>
            <a:solidFill>
              <a:schemeClr val="accent1"/>
            </a:solidFill>
          </a:ln>
        </p:spPr>
        <p:txBody>
          <a:bodyPr wrap="square">
            <a:spAutoFit/>
          </a:bodyPr>
          <a:lstStyle/>
          <a:p>
            <a:r>
              <a:rPr lang="en-US" sz="1050" dirty="0" err="1" smtClean="0"/>
              <a:t>cmd</a:t>
            </a:r>
            <a:endParaRPr lang="en-US" sz="1050" dirty="0"/>
          </a:p>
        </p:txBody>
      </p:sp>
      <p:sp>
        <p:nvSpPr>
          <p:cNvPr id="29" name="Rectangle 28"/>
          <p:cNvSpPr/>
          <p:nvPr/>
        </p:nvSpPr>
        <p:spPr>
          <a:xfrm>
            <a:off x="457200" y="1417638"/>
            <a:ext cx="2171700" cy="1938992"/>
          </a:xfrm>
          <a:prstGeom prst="rect">
            <a:avLst/>
          </a:prstGeom>
          <a:ln>
            <a:solidFill>
              <a:schemeClr val="tx2"/>
            </a:solidFill>
          </a:ln>
        </p:spPr>
        <p:txBody>
          <a:bodyPr wrap="square">
            <a:spAutoFit/>
          </a:bodyPr>
          <a:lstStyle/>
          <a:p>
            <a:r>
              <a:rPr lang="en-US" sz="1200" dirty="0" smtClean="0"/>
              <a:t>Why write application in Google’s app engine?</a:t>
            </a:r>
          </a:p>
          <a:p>
            <a:endParaRPr lang="en-US" sz="1200" dirty="0" smtClean="0"/>
          </a:p>
          <a:p>
            <a:pPr>
              <a:buFont typeface="Arial"/>
              <a:buChar char="•"/>
            </a:pPr>
            <a:r>
              <a:rPr lang="en-US" sz="1200" dirty="0" smtClean="0"/>
              <a:t>Easy to get Started</a:t>
            </a:r>
          </a:p>
          <a:p>
            <a:pPr>
              <a:buFont typeface="Arial"/>
              <a:buChar char="•"/>
            </a:pPr>
            <a:r>
              <a:rPr lang="en-US" sz="1200" dirty="0" smtClean="0"/>
              <a:t>Automatic scalability</a:t>
            </a:r>
          </a:p>
          <a:p>
            <a:pPr>
              <a:buFont typeface="Arial"/>
              <a:buChar char="•"/>
            </a:pPr>
            <a:r>
              <a:rPr lang="en-US" sz="1200" dirty="0" smtClean="0"/>
              <a:t>The reliability, performance and security of Google's infrastructure</a:t>
            </a:r>
          </a:p>
          <a:p>
            <a:pPr>
              <a:buFont typeface="Arial"/>
              <a:buChar char="•"/>
            </a:pPr>
            <a:r>
              <a:rPr lang="en-US" sz="1200" dirty="0" smtClean="0"/>
              <a:t>Cost efficient hosting</a:t>
            </a:r>
          </a:p>
          <a:p>
            <a:pPr>
              <a:buFont typeface="Arial"/>
              <a:buChar char="•"/>
            </a:pPr>
            <a:r>
              <a:rPr lang="en-US" sz="1200" dirty="0" smtClean="0"/>
              <a:t>Risk free trial period</a:t>
            </a:r>
          </a:p>
        </p:txBody>
      </p:sp>
      <p:sp>
        <p:nvSpPr>
          <p:cNvPr id="30" name="Footer Placeholder 3"/>
          <p:cNvSpPr>
            <a:spLocks noGrp="1"/>
          </p:cNvSpPr>
          <p:nvPr>
            <p:ph type="ftr" sz="quarter" idx="11"/>
          </p:nvPr>
        </p:nvSpPr>
        <p:spPr>
          <a:xfrm>
            <a:off x="3276600" y="6492875"/>
            <a:ext cx="5867400" cy="365125"/>
          </a:xfrm>
        </p:spPr>
        <p:txBody>
          <a:bodyPr/>
          <a:lstStyle/>
          <a:p>
            <a:pPr>
              <a:defRPr/>
            </a:pPr>
            <a:r>
              <a:rPr lang="en-US" dirty="0" smtClean="0"/>
              <a:t>Jose </a:t>
            </a:r>
            <a:r>
              <a:rPr lang="en-US" dirty="0" err="1" smtClean="0"/>
              <a:t>Nazario</a:t>
            </a:r>
            <a:r>
              <a:rPr lang="en-US" dirty="0" smtClean="0"/>
              <a:t>, ASERT Blog, November 7</a:t>
            </a:r>
            <a:r>
              <a:rPr lang="en-US" baseline="30000" dirty="0" smtClean="0"/>
              <a:t>th</a:t>
            </a:r>
            <a:r>
              <a:rPr lang="en-US" dirty="0" smtClean="0"/>
              <a:t>, 2009</a:t>
            </a:r>
            <a:endParaRPr lang="en-US" dirty="0"/>
          </a:p>
        </p:txBody>
      </p:sp>
    </p:spTree>
    <p:extLst>
      <p:ext uri="{BB962C8B-B14F-4D97-AF65-F5344CB8AC3E}">
        <p14:creationId xmlns:p14="http://schemas.microsoft.com/office/powerpoint/2010/main" val="1270534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E.g., Tweeting C&amp;C</a:t>
            </a:r>
            <a:endParaRPr lang="en-US" dirty="0"/>
          </a:p>
        </p:txBody>
      </p:sp>
      <p:pic>
        <p:nvPicPr>
          <p:cNvPr id="16" name="Picture 15" descr="3818524810_e8e3ee3c30.jpg"/>
          <p:cNvPicPr>
            <a:picLocks noChangeAspect="1"/>
          </p:cNvPicPr>
          <p:nvPr/>
        </p:nvPicPr>
        <p:blipFill>
          <a:blip r:embed="rId2"/>
          <a:stretch>
            <a:fillRect/>
          </a:stretch>
        </p:blipFill>
        <p:spPr>
          <a:xfrm>
            <a:off x="1447800" y="1417638"/>
            <a:ext cx="6096000" cy="5205983"/>
          </a:xfrm>
          <a:prstGeom prst="rect">
            <a:avLst/>
          </a:prstGeom>
        </p:spPr>
      </p:pic>
    </p:spTree>
    <p:extLst>
      <p:ext uri="{BB962C8B-B14F-4D97-AF65-F5344CB8AC3E}">
        <p14:creationId xmlns:p14="http://schemas.microsoft.com/office/powerpoint/2010/main" val="14408659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smtClean="0"/>
              <a:t>Evolving </a:t>
            </a:r>
            <a:r>
              <a:rPr lang="en-US" dirty="0" err="1" smtClean="0"/>
              <a:t>botnet</a:t>
            </a:r>
            <a:r>
              <a:rPr lang="en-US" dirty="0" smtClean="0"/>
              <a:t> attacks</a:t>
            </a:r>
            <a:endParaRPr lang="en-US" dirty="0"/>
          </a:p>
        </p:txBody>
      </p:sp>
      <p:pic>
        <p:nvPicPr>
          <p:cNvPr id="6" name="Content Placeholder 5" descr="attack.pdf"/>
          <p:cNvPicPr>
            <a:picLocks noGrp="1" noChangeAspect="1"/>
          </p:cNvPicPr>
          <p:nvPr>
            <p:ph idx="1"/>
          </p:nvPr>
        </p:nvPicPr>
        <p:blipFill>
          <a:blip r:embed="rId2"/>
          <a:srcRect t="-23046" b="-23046"/>
          <a:stretch>
            <a:fillRect/>
          </a:stretch>
        </p:blipFill>
        <p:spPr>
          <a:xfrm>
            <a:off x="337118" y="1143000"/>
            <a:ext cx="8349682" cy="4488921"/>
          </a:xfrm>
        </p:spPr>
      </p:pic>
      <p:sp>
        <p:nvSpPr>
          <p:cNvPr id="4" name="Content Placeholder 2"/>
          <p:cNvSpPr txBox="1">
            <a:spLocks/>
          </p:cNvSpPr>
          <p:nvPr/>
        </p:nvSpPr>
        <p:spPr>
          <a:xfrm>
            <a:off x="457200" y="5003747"/>
            <a:ext cx="8229600" cy="1805624"/>
          </a:xfrm>
          <a:prstGeom prst="rect">
            <a:avLst/>
          </a:prstGeom>
        </p:spPr>
        <p:txBody>
          <a:bodyPr vert="horz" lIns="91440" tIns="45720" rIns="91440" bIns="45720" rtlCol="0">
            <a:normAutofit/>
          </a:bodyPr>
          <a:lstStyle/>
          <a:p>
            <a:pPr marL="342900" lvl="0" indent="-342900">
              <a:spcBef>
                <a:spcPct val="20000"/>
              </a:spcBef>
              <a:buFont typeface="Arial"/>
              <a:buChar char="•"/>
            </a:pPr>
            <a:r>
              <a:rPr lang="en-US" b="0" dirty="0" smtClean="0"/>
              <a:t>Impact (e.g., </a:t>
            </a:r>
            <a:r>
              <a:rPr lang="en-US" sz="1800" b="0" dirty="0" smtClean="0"/>
              <a:t>shift towards HTTP GET floods in </a:t>
            </a:r>
            <a:r>
              <a:rPr lang="en-US" sz="1800" b="0" dirty="0" err="1" smtClean="0"/>
              <a:t>DDoS</a:t>
            </a:r>
            <a:r>
              <a:rPr lang="en-US" sz="1800" b="0" dirty="0" smtClean="0"/>
              <a:t> campaign)</a:t>
            </a:r>
            <a:endParaRPr lang="en-US" b="0" dirty="0" smtClean="0"/>
          </a:p>
          <a:p>
            <a:pPr marL="342900" lvl="0" indent="-342900">
              <a:spcBef>
                <a:spcPct val="20000"/>
              </a:spcBef>
              <a:buFont typeface="Arial"/>
              <a:buChar char="•"/>
            </a:pPr>
            <a:r>
              <a:rPr lang="en-US" b="0" dirty="0" smtClean="0"/>
              <a:t>Targeted Attacks</a:t>
            </a:r>
          </a:p>
          <a:p>
            <a:pPr marL="342900" lvl="0" indent="-342900">
              <a:spcBef>
                <a:spcPct val="20000"/>
              </a:spcBef>
            </a:pP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12900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9400" y="0"/>
            <a:ext cx="8572500" cy="6858000"/>
          </a:xfrm>
          <a:prstGeom prst="rect">
            <a:avLst/>
          </a:prstGeom>
        </p:spPr>
      </p:pic>
      <p:sp>
        <p:nvSpPr>
          <p:cNvPr id="3" name="Rectangle 2"/>
          <p:cNvSpPr/>
          <p:nvPr/>
        </p:nvSpPr>
        <p:spPr>
          <a:xfrm>
            <a:off x="7458923" y="6581001"/>
            <a:ext cx="1685077" cy="276999"/>
          </a:xfrm>
          <a:prstGeom prst="rect">
            <a:avLst/>
          </a:prstGeom>
        </p:spPr>
        <p:txBody>
          <a:bodyPr wrap="none">
            <a:spAutoFit/>
          </a:bodyPr>
          <a:lstStyle/>
          <a:p>
            <a:r>
              <a:rPr lang="en-US" sz="1200" dirty="0" smtClean="0">
                <a:solidFill>
                  <a:schemeClr val="bg1"/>
                </a:solidFill>
              </a:rPr>
              <a:t>© </a:t>
            </a:r>
            <a:r>
              <a:rPr lang="en-US" sz="1200" dirty="0">
                <a:solidFill>
                  <a:schemeClr val="bg1"/>
                </a:solidFill>
              </a:rPr>
              <a:t>Internet Census 2012 </a:t>
            </a:r>
          </a:p>
        </p:txBody>
      </p:sp>
    </p:spTree>
    <p:extLst>
      <p:ext uri="{BB962C8B-B14F-4D97-AF65-F5344CB8AC3E}">
        <p14:creationId xmlns:p14="http://schemas.microsoft.com/office/powerpoint/2010/main" val="20503707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ctr"/>
            <a:r>
              <a:rPr lang="en-US" sz="3200" dirty="0" smtClean="0"/>
              <a:t>The Spam “Value </a:t>
            </a:r>
            <a:r>
              <a:rPr lang="en-US" sz="3200" dirty="0"/>
              <a:t>C</a:t>
            </a:r>
            <a:r>
              <a:rPr lang="en-US" sz="3200" dirty="0" smtClean="0"/>
              <a:t>hain”</a:t>
            </a:r>
            <a:endParaRPr lang="en-US" sz="3200" dirty="0"/>
          </a:p>
        </p:txBody>
      </p:sp>
      <p:sp>
        <p:nvSpPr>
          <p:cNvPr id="4" name="Slide Number Placeholder 3"/>
          <p:cNvSpPr>
            <a:spLocks noGrp="1"/>
          </p:cNvSpPr>
          <p:nvPr>
            <p:ph type="sldNum" sz="quarter" idx="12"/>
          </p:nvPr>
        </p:nvSpPr>
        <p:spPr>
          <a:xfrm>
            <a:off x="8216728" y="4648201"/>
            <a:ext cx="733425" cy="274639"/>
          </a:xfrm>
        </p:spPr>
        <p:txBody>
          <a:bodyPr/>
          <a:lstStyle/>
          <a:p>
            <a:pPr>
              <a:defRPr/>
            </a:pPr>
            <a:fld id="{D95437EA-A88F-45B1-B20A-4943A1CDCBB7}" type="slidenum">
              <a:rPr lang="en-US" smtClean="0">
                <a:solidFill>
                  <a:prstClr val="black">
                    <a:tint val="95000"/>
                  </a:prstClr>
                </a:solidFill>
              </a:rPr>
              <a:pPr>
                <a:defRPr/>
              </a:pPr>
              <a:t>45</a:t>
            </a:fld>
            <a:endParaRPr lang="en-US" dirty="0">
              <a:solidFill>
                <a:prstClr val="black">
                  <a:tint val="95000"/>
                </a:prstClr>
              </a:solidFill>
            </a:endParaRPr>
          </a:p>
        </p:txBody>
      </p:sp>
      <p:pic>
        <p:nvPicPr>
          <p:cNvPr id="29" name="Picture 28" descr="value-chain-02.png"/>
          <p:cNvPicPr>
            <a:picLocks noChangeAspect="1"/>
          </p:cNvPicPr>
          <p:nvPr/>
        </p:nvPicPr>
        <p:blipFill>
          <a:blip r:embed="rId3" cstate="print"/>
          <a:stretch>
            <a:fillRect/>
          </a:stretch>
        </p:blipFill>
        <p:spPr>
          <a:xfrm>
            <a:off x="178033" y="1828800"/>
            <a:ext cx="9144000" cy="3219995"/>
          </a:xfrm>
          <a:prstGeom prst="rect">
            <a:avLst/>
          </a:prstGeom>
        </p:spPr>
      </p:pic>
      <p:pic>
        <p:nvPicPr>
          <p:cNvPr id="30" name="Picture 29" descr="value-chain-03.png"/>
          <p:cNvPicPr>
            <a:picLocks noChangeAspect="1"/>
          </p:cNvPicPr>
          <p:nvPr/>
        </p:nvPicPr>
        <p:blipFill>
          <a:blip r:embed="rId4" cstate="print"/>
          <a:stretch>
            <a:fillRect/>
          </a:stretch>
        </p:blipFill>
        <p:spPr>
          <a:xfrm>
            <a:off x="178033" y="1828800"/>
            <a:ext cx="9144000" cy="3219995"/>
          </a:xfrm>
          <a:prstGeom prst="rect">
            <a:avLst/>
          </a:prstGeom>
        </p:spPr>
      </p:pic>
      <p:pic>
        <p:nvPicPr>
          <p:cNvPr id="31" name="Picture 30" descr="value-chain-04.png"/>
          <p:cNvPicPr>
            <a:picLocks noChangeAspect="1"/>
          </p:cNvPicPr>
          <p:nvPr/>
        </p:nvPicPr>
        <p:blipFill>
          <a:blip r:embed="rId5" cstate="print"/>
          <a:stretch>
            <a:fillRect/>
          </a:stretch>
        </p:blipFill>
        <p:spPr>
          <a:xfrm>
            <a:off x="178033" y="1828800"/>
            <a:ext cx="9144000" cy="3219995"/>
          </a:xfrm>
          <a:prstGeom prst="rect">
            <a:avLst/>
          </a:prstGeom>
        </p:spPr>
      </p:pic>
      <p:pic>
        <p:nvPicPr>
          <p:cNvPr id="32" name="Picture 31" descr="value-chain-05.png"/>
          <p:cNvPicPr>
            <a:picLocks noChangeAspect="1"/>
          </p:cNvPicPr>
          <p:nvPr/>
        </p:nvPicPr>
        <p:blipFill>
          <a:blip r:embed="rId6" cstate="print"/>
          <a:stretch>
            <a:fillRect/>
          </a:stretch>
        </p:blipFill>
        <p:spPr>
          <a:xfrm>
            <a:off x="178033" y="1828800"/>
            <a:ext cx="9144000" cy="3219995"/>
          </a:xfrm>
          <a:prstGeom prst="rect">
            <a:avLst/>
          </a:prstGeom>
        </p:spPr>
      </p:pic>
      <p:pic>
        <p:nvPicPr>
          <p:cNvPr id="33" name="Picture 32" descr="value-chain-06.png"/>
          <p:cNvPicPr>
            <a:picLocks noChangeAspect="1"/>
          </p:cNvPicPr>
          <p:nvPr/>
        </p:nvPicPr>
        <p:blipFill>
          <a:blip r:embed="rId7" cstate="print"/>
          <a:stretch>
            <a:fillRect/>
          </a:stretch>
        </p:blipFill>
        <p:spPr>
          <a:xfrm>
            <a:off x="178033" y="1828800"/>
            <a:ext cx="9144000" cy="3219995"/>
          </a:xfrm>
          <a:prstGeom prst="rect">
            <a:avLst/>
          </a:prstGeom>
        </p:spPr>
      </p:pic>
      <p:pic>
        <p:nvPicPr>
          <p:cNvPr id="34" name="Picture 33" descr="value-chain-07.png"/>
          <p:cNvPicPr>
            <a:picLocks noChangeAspect="1"/>
          </p:cNvPicPr>
          <p:nvPr/>
        </p:nvPicPr>
        <p:blipFill>
          <a:blip r:embed="rId8" cstate="print"/>
          <a:stretch>
            <a:fillRect/>
          </a:stretch>
        </p:blipFill>
        <p:spPr>
          <a:xfrm>
            <a:off x="178033" y="1828800"/>
            <a:ext cx="9144000" cy="3219995"/>
          </a:xfrm>
          <a:prstGeom prst="rect">
            <a:avLst/>
          </a:prstGeom>
        </p:spPr>
      </p:pic>
      <p:pic>
        <p:nvPicPr>
          <p:cNvPr id="35" name="Picture 34" descr="value-chain-08.png"/>
          <p:cNvPicPr>
            <a:picLocks noChangeAspect="1"/>
          </p:cNvPicPr>
          <p:nvPr/>
        </p:nvPicPr>
        <p:blipFill>
          <a:blip r:embed="rId9" cstate="print"/>
          <a:stretch>
            <a:fillRect/>
          </a:stretch>
        </p:blipFill>
        <p:spPr>
          <a:xfrm>
            <a:off x="178033" y="1828800"/>
            <a:ext cx="9144000" cy="3219995"/>
          </a:xfrm>
          <a:prstGeom prst="rect">
            <a:avLst/>
          </a:prstGeom>
        </p:spPr>
      </p:pic>
      <p:pic>
        <p:nvPicPr>
          <p:cNvPr id="36" name="Picture 35" descr="value-chain-09.png"/>
          <p:cNvPicPr>
            <a:picLocks noChangeAspect="1"/>
          </p:cNvPicPr>
          <p:nvPr/>
        </p:nvPicPr>
        <p:blipFill>
          <a:blip r:embed="rId10" cstate="print"/>
          <a:stretch>
            <a:fillRect/>
          </a:stretch>
        </p:blipFill>
        <p:spPr>
          <a:xfrm>
            <a:off x="178033" y="1828800"/>
            <a:ext cx="9144000" cy="3219995"/>
          </a:xfrm>
          <a:prstGeom prst="rect">
            <a:avLst/>
          </a:prstGeom>
        </p:spPr>
      </p:pic>
      <p:pic>
        <p:nvPicPr>
          <p:cNvPr id="37" name="Picture 36" descr="value-chain-01.png"/>
          <p:cNvPicPr>
            <a:picLocks noChangeAspect="1"/>
          </p:cNvPicPr>
          <p:nvPr/>
        </p:nvPicPr>
        <p:blipFill>
          <a:blip r:embed="rId11" cstate="print"/>
          <a:stretch>
            <a:fillRect/>
          </a:stretch>
        </p:blipFill>
        <p:spPr>
          <a:xfrm>
            <a:off x="178033" y="1828800"/>
            <a:ext cx="9144000" cy="3219995"/>
          </a:xfrm>
          <a:prstGeom prst="rect">
            <a:avLst/>
          </a:prstGeom>
        </p:spPr>
      </p:pic>
      <p:sp>
        <p:nvSpPr>
          <p:cNvPr id="43" name="TextBox 42"/>
          <p:cNvSpPr txBox="1"/>
          <p:nvPr/>
        </p:nvSpPr>
        <p:spPr>
          <a:xfrm>
            <a:off x="12649201" y="1524000"/>
            <a:ext cx="184666" cy="369332"/>
          </a:xfrm>
          <a:prstGeom prst="rect">
            <a:avLst/>
          </a:prstGeom>
          <a:noFill/>
        </p:spPr>
        <p:txBody>
          <a:bodyPr wrap="none" rtlCol="0">
            <a:spAutoFit/>
          </a:bodyPr>
          <a:lstStyle/>
          <a:p>
            <a:pPr defTabSz="914400" fontAlgn="base">
              <a:spcBef>
                <a:spcPct val="0"/>
              </a:spcBef>
              <a:spcAft>
                <a:spcPct val="0"/>
              </a:spcAft>
            </a:pPr>
            <a:endParaRPr lang="en-US" sz="1800" dirty="0">
              <a:solidFill>
                <a:prstClr val="black"/>
              </a:solidFill>
              <a:latin typeface="Arial" charset="0"/>
            </a:endParaRPr>
          </a:p>
        </p:txBody>
      </p:sp>
      <p:pic>
        <p:nvPicPr>
          <p:cNvPr id="19"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l="3143" r="5698" b="8533"/>
          <a:stretch>
            <a:fillRect/>
          </a:stretch>
        </p:blipFill>
        <p:spPr bwMode="auto">
          <a:xfrm>
            <a:off x="25402" y="6172200"/>
            <a:ext cx="165099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686800" y="4680418"/>
            <a:ext cx="264882" cy="2424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6220"/>
            <a:ext cx="9144000" cy="6532474"/>
          </a:xfrm>
          <a:prstGeom prst="rect">
            <a:avLst/>
          </a:prstGeom>
        </p:spPr>
      </p:pic>
      <p:pic>
        <p:nvPicPr>
          <p:cNvPr id="4" name="Picture 3"/>
          <p:cNvPicPr>
            <a:picLocks noChangeAspect="1"/>
          </p:cNvPicPr>
          <p:nvPr/>
        </p:nvPicPr>
        <p:blipFill>
          <a:blip r:embed="rId3"/>
          <a:stretch>
            <a:fillRect/>
          </a:stretch>
        </p:blipFill>
        <p:spPr>
          <a:xfrm>
            <a:off x="0" y="2368272"/>
            <a:ext cx="9144000" cy="2986157"/>
          </a:xfrm>
          <a:prstGeom prst="rect">
            <a:avLst/>
          </a:prstGeom>
        </p:spPr>
      </p:pic>
      <p:sp>
        <p:nvSpPr>
          <p:cNvPr id="5" name="Rectangle 4"/>
          <p:cNvSpPr/>
          <p:nvPr/>
        </p:nvSpPr>
        <p:spPr>
          <a:xfrm>
            <a:off x="1803400" y="6547246"/>
            <a:ext cx="7366000" cy="307777"/>
          </a:xfrm>
          <a:prstGeom prst="rect">
            <a:avLst/>
          </a:prstGeom>
        </p:spPr>
        <p:txBody>
          <a:bodyPr wrap="square">
            <a:spAutoFit/>
          </a:bodyPr>
          <a:lstStyle/>
          <a:p>
            <a:r>
              <a:rPr lang="en-US" sz="1400" dirty="0" err="1"/>
              <a:t>Kanich</a:t>
            </a:r>
            <a:r>
              <a:rPr lang="en-US" sz="1400" dirty="0"/>
              <a:t> </a:t>
            </a:r>
            <a:r>
              <a:rPr lang="en-US" sz="1400" dirty="0" smtClean="0"/>
              <a:t>et al., Show </a:t>
            </a:r>
            <a:r>
              <a:rPr lang="en-US" sz="1400" dirty="0"/>
              <a:t>Me the Money: Characterizing Spam-advertised </a:t>
            </a:r>
            <a:r>
              <a:rPr lang="en-US" sz="1400" dirty="0" smtClean="0"/>
              <a:t>Revenue</a:t>
            </a:r>
            <a:r>
              <a:rPr lang="en-US" sz="1400" dirty="0"/>
              <a:t>. The Economist, </a:t>
            </a:r>
            <a:r>
              <a:rPr lang="en-US" sz="1400" dirty="0" smtClean="0"/>
              <a:t>2011</a:t>
            </a:r>
            <a:endParaRPr lang="en-US" sz="1400" dirty="0"/>
          </a:p>
        </p:txBody>
      </p:sp>
    </p:spTree>
    <p:extLst>
      <p:ext uri="{BB962C8B-B14F-4D97-AF65-F5344CB8AC3E}">
        <p14:creationId xmlns:p14="http://schemas.microsoft.com/office/powerpoint/2010/main" val="37730842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DDoS “Hockey Stick Era”</a:t>
            </a:r>
            <a:endParaRPr lang="en-US" dirty="0"/>
          </a:p>
        </p:txBody>
      </p:sp>
      <p:pic>
        <p:nvPicPr>
          <p:cNvPr id="13" name="Content Placeholder 12"/>
          <p:cNvPicPr>
            <a:picLocks noGrp="1" noChangeAspect="1"/>
          </p:cNvPicPr>
          <p:nvPr>
            <p:ph sz="half" idx="4294967295"/>
          </p:nvPr>
        </p:nvPicPr>
        <p:blipFill rotWithShape="1">
          <a:blip r:embed="rId3"/>
          <a:srcRect t="-7830" b="-4717"/>
          <a:stretch/>
        </p:blipFill>
        <p:spPr>
          <a:xfrm rot="21181948">
            <a:off x="1" y="1247093"/>
            <a:ext cx="4216400" cy="2324100"/>
          </a:xfrm>
        </p:spPr>
      </p:pic>
      <p:pic>
        <p:nvPicPr>
          <p:cNvPr id="18" name="Picture 17"/>
          <p:cNvPicPr>
            <a:picLocks noChangeAspect="1"/>
          </p:cNvPicPr>
          <p:nvPr/>
        </p:nvPicPr>
        <p:blipFill>
          <a:blip r:embed="rId4"/>
          <a:stretch>
            <a:fillRect/>
          </a:stretch>
        </p:blipFill>
        <p:spPr>
          <a:xfrm rot="734932">
            <a:off x="443856" y="3575010"/>
            <a:ext cx="4644613" cy="2430601"/>
          </a:xfrm>
          <a:prstGeom prst="rect">
            <a:avLst/>
          </a:prstGeom>
        </p:spPr>
      </p:pic>
      <p:pic>
        <p:nvPicPr>
          <p:cNvPr id="17" name="Picture 16"/>
          <p:cNvPicPr>
            <a:picLocks noChangeAspect="1"/>
          </p:cNvPicPr>
          <p:nvPr/>
        </p:nvPicPr>
        <p:blipFill>
          <a:blip r:embed="rId5"/>
          <a:stretch>
            <a:fillRect/>
          </a:stretch>
        </p:blipFill>
        <p:spPr>
          <a:xfrm rot="461441">
            <a:off x="4311501" y="1699491"/>
            <a:ext cx="4435053" cy="3314700"/>
          </a:xfrm>
          <a:prstGeom prst="rect">
            <a:avLst/>
          </a:prstGeom>
        </p:spPr>
      </p:pic>
      <p:pic>
        <p:nvPicPr>
          <p:cNvPr id="19" name="Picture 18"/>
          <p:cNvPicPr>
            <a:picLocks noChangeAspect="1"/>
          </p:cNvPicPr>
          <p:nvPr/>
        </p:nvPicPr>
        <p:blipFill>
          <a:blip r:embed="rId6"/>
          <a:stretch>
            <a:fillRect/>
          </a:stretch>
        </p:blipFill>
        <p:spPr>
          <a:xfrm rot="21211462">
            <a:off x="4771090" y="4771029"/>
            <a:ext cx="4140950" cy="1470795"/>
          </a:xfrm>
          <a:prstGeom prst="rect">
            <a:avLst/>
          </a:prstGeom>
        </p:spPr>
      </p:pic>
      <p:pic>
        <p:nvPicPr>
          <p:cNvPr id="3" name="Picture 2"/>
          <p:cNvPicPr>
            <a:picLocks noChangeAspect="1"/>
          </p:cNvPicPr>
          <p:nvPr/>
        </p:nvPicPr>
        <p:blipFill>
          <a:blip r:embed="rId7"/>
          <a:stretch>
            <a:fillRect/>
          </a:stretch>
        </p:blipFill>
        <p:spPr>
          <a:xfrm>
            <a:off x="2521702" y="2174698"/>
            <a:ext cx="4099231" cy="1643653"/>
          </a:xfrm>
          <a:prstGeom prst="rect">
            <a:avLst/>
          </a:prstGeom>
        </p:spPr>
      </p:pic>
    </p:spTree>
    <p:extLst>
      <p:ext uri="{BB962C8B-B14F-4D97-AF65-F5344CB8AC3E}">
        <p14:creationId xmlns:p14="http://schemas.microsoft.com/office/powerpoint/2010/main" val="18991567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94000" y="3048000"/>
            <a:ext cx="6350000" cy="3810000"/>
          </a:xfrm>
          <a:prstGeom prst="rect">
            <a:avLst/>
          </a:prstGeom>
        </p:spPr>
      </p:pic>
      <p:sp>
        <p:nvSpPr>
          <p:cNvPr id="2" name="Title 1"/>
          <p:cNvSpPr>
            <a:spLocks noGrp="1"/>
          </p:cNvSpPr>
          <p:nvPr>
            <p:ph type="title"/>
          </p:nvPr>
        </p:nvSpPr>
        <p:spPr/>
        <p:txBody>
          <a:bodyPr/>
          <a:lstStyle/>
          <a:p>
            <a:r>
              <a:rPr lang="en-US" dirty="0" smtClean="0"/>
              <a:t>Top Attacked Ports</a:t>
            </a:r>
            <a:endParaRPr lang="en-US" dirty="0"/>
          </a:p>
        </p:txBody>
      </p:sp>
      <p:pic>
        <p:nvPicPr>
          <p:cNvPr id="7" name="Content Placeholder 6"/>
          <p:cNvPicPr>
            <a:picLocks noGrp="1" noChangeAspect="1"/>
          </p:cNvPicPr>
          <p:nvPr>
            <p:ph idx="1"/>
          </p:nvPr>
        </p:nvPicPr>
        <p:blipFill>
          <a:blip r:embed="rId4"/>
          <a:srcRect l="-27060" r="-27060"/>
          <a:stretch>
            <a:fillRect/>
          </a:stretch>
        </p:blipFill>
        <p:spPr>
          <a:xfrm>
            <a:off x="-1521044" y="1219200"/>
            <a:ext cx="8229600" cy="4525963"/>
          </a:xfrm>
        </p:spPr>
      </p:pic>
    </p:spTree>
    <p:extLst>
      <p:ext uri="{BB962C8B-B14F-4D97-AF65-F5344CB8AC3E}">
        <p14:creationId xmlns:p14="http://schemas.microsoft.com/office/powerpoint/2010/main" val="61351623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eg"/>
          <p:cNvPicPr>
            <a:picLocks noChangeAspect="1"/>
          </p:cNvPicPr>
          <p:nvPr/>
        </p:nvPicPr>
        <p:blipFill>
          <a:blip r:embed="rId3"/>
          <a:stretch>
            <a:fillRect/>
          </a:stretch>
        </p:blipFill>
        <p:spPr>
          <a:xfrm>
            <a:off x="5403401" y="953387"/>
            <a:ext cx="1727200" cy="1727200"/>
          </a:xfrm>
          <a:prstGeom prst="rect">
            <a:avLst/>
          </a:prstGeom>
        </p:spPr>
      </p:pic>
      <p:sp>
        <p:nvSpPr>
          <p:cNvPr id="2" name="Title 1"/>
          <p:cNvSpPr>
            <a:spLocks noGrp="1"/>
          </p:cNvSpPr>
          <p:nvPr>
            <p:ph type="title"/>
          </p:nvPr>
        </p:nvSpPr>
        <p:spPr/>
        <p:txBody>
          <a:bodyPr/>
          <a:lstStyle/>
          <a:p>
            <a:r>
              <a:rPr lang="en-US" dirty="0" smtClean="0"/>
              <a:t>Infrastructure</a:t>
            </a:r>
            <a:endParaRPr lang="en-US" dirty="0"/>
          </a:p>
        </p:txBody>
      </p:sp>
      <p:pic>
        <p:nvPicPr>
          <p:cNvPr id="5" name="Picture 4" descr="lemjh.png"/>
          <p:cNvPicPr>
            <a:picLocks noChangeAspect="1"/>
          </p:cNvPicPr>
          <p:nvPr/>
        </p:nvPicPr>
        <p:blipFill>
          <a:blip r:embed="rId4"/>
          <a:stretch>
            <a:fillRect/>
          </a:stretch>
        </p:blipFill>
        <p:spPr>
          <a:xfrm>
            <a:off x="412750" y="1477545"/>
            <a:ext cx="2667000" cy="2065663"/>
          </a:xfrm>
          <a:prstGeom prst="rect">
            <a:avLst/>
          </a:prstGeom>
        </p:spPr>
      </p:pic>
      <p:pic>
        <p:nvPicPr>
          <p:cNvPr id="6" name="Picture 5" descr="SpyEyeBuilder.JPG"/>
          <p:cNvPicPr>
            <a:picLocks noChangeAspect="1"/>
          </p:cNvPicPr>
          <p:nvPr/>
        </p:nvPicPr>
        <p:blipFill>
          <a:blip r:embed="rId5"/>
          <a:stretch>
            <a:fillRect/>
          </a:stretch>
        </p:blipFill>
        <p:spPr>
          <a:xfrm>
            <a:off x="1501555" y="2235995"/>
            <a:ext cx="2749085" cy="1699816"/>
          </a:xfrm>
          <a:prstGeom prst="rect">
            <a:avLst/>
          </a:prstGeom>
        </p:spPr>
      </p:pic>
      <p:pic>
        <p:nvPicPr>
          <p:cNvPr id="11" name="Picture 10"/>
          <p:cNvPicPr>
            <a:picLocks noChangeAspect="1" noChangeArrowheads="1"/>
          </p:cNvPicPr>
          <p:nvPr/>
        </p:nvPicPr>
        <p:blipFill>
          <a:blip r:embed="rId6"/>
          <a:srcRect/>
          <a:stretch>
            <a:fillRect/>
          </a:stretch>
        </p:blipFill>
        <p:spPr bwMode="auto">
          <a:xfrm>
            <a:off x="5127334" y="2494020"/>
            <a:ext cx="2229528" cy="1803663"/>
          </a:xfrm>
          <a:prstGeom prst="rect">
            <a:avLst/>
          </a:prstGeom>
          <a:noFill/>
          <a:ln w="9525">
            <a:noFill/>
            <a:round/>
            <a:headEnd/>
            <a:tailEnd/>
          </a:ln>
          <a:effectLst/>
        </p:spPr>
      </p:pic>
      <p:pic>
        <p:nvPicPr>
          <p:cNvPr id="12" name="Picture 11" descr="goldinstall500.png"/>
          <p:cNvPicPr>
            <a:picLocks noChangeAspect="1"/>
          </p:cNvPicPr>
          <p:nvPr/>
        </p:nvPicPr>
        <p:blipFill>
          <a:blip r:embed="rId7"/>
          <a:stretch>
            <a:fillRect/>
          </a:stretch>
        </p:blipFill>
        <p:spPr>
          <a:xfrm>
            <a:off x="2007630" y="3151397"/>
            <a:ext cx="2144239" cy="1565294"/>
          </a:xfrm>
          <a:prstGeom prst="rect">
            <a:avLst/>
          </a:prstGeom>
        </p:spPr>
      </p:pic>
      <p:graphicFrame>
        <p:nvGraphicFramePr>
          <p:cNvPr id="13" name="Group 3"/>
          <p:cNvGraphicFramePr>
            <a:graphicFrameLocks noGrp="1"/>
          </p:cNvGraphicFramePr>
          <p:nvPr>
            <p:extLst>
              <p:ext uri="{D42A27DB-BD31-4B8C-83A1-F6EECF244321}">
                <p14:modId xmlns:p14="http://schemas.microsoft.com/office/powerpoint/2010/main" val="3306508262"/>
              </p:ext>
            </p:extLst>
          </p:nvPr>
        </p:nvGraphicFramePr>
        <p:xfrm>
          <a:off x="1421669" y="5118494"/>
          <a:ext cx="6881773" cy="1149379"/>
        </p:xfrm>
        <a:graphic>
          <a:graphicData uri="http://schemas.openxmlformats.org/drawingml/2006/table">
            <a:tbl>
              <a:tblPr firstRow="1">
                <a:tableStyleId>{7E9639D4-E3E2-4D34-9284-5A2195B3D0D7}</a:tableStyleId>
              </a:tblPr>
              <a:tblGrid>
                <a:gridCol w="1350654"/>
                <a:gridCol w="2797686"/>
                <a:gridCol w="2733433"/>
              </a:tblGrid>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Cloud Type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Legitimate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Crimeware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IaaS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Amazon EC2, Mosso</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Renting out infected bots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PaaS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Google App Engine, Azure</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Botnet-backed spam services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SaaS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SalesForce, SAP ByDesign</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Packing services, Decaptcha!</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bl>
          </a:graphicData>
        </a:graphic>
      </p:graphicFrame>
      <p:pic>
        <p:nvPicPr>
          <p:cNvPr id="8" name="Picture 7" descr="dbc-logo.png"/>
          <p:cNvPicPr>
            <a:picLocks noChangeAspect="1"/>
          </p:cNvPicPr>
          <p:nvPr/>
        </p:nvPicPr>
        <p:blipFill>
          <a:blip r:embed="rId8"/>
          <a:stretch>
            <a:fillRect/>
          </a:stretch>
        </p:blipFill>
        <p:spPr>
          <a:xfrm>
            <a:off x="6267001" y="3516803"/>
            <a:ext cx="2641600" cy="1435100"/>
          </a:xfrm>
          <a:prstGeom prst="rect">
            <a:avLst/>
          </a:prstGeom>
        </p:spPr>
      </p:pic>
      <p:sp>
        <p:nvSpPr>
          <p:cNvPr id="14" name="Rectangle 13"/>
          <p:cNvSpPr/>
          <p:nvPr/>
        </p:nvSpPr>
        <p:spPr>
          <a:xfrm>
            <a:off x="7239025" y="1632321"/>
            <a:ext cx="1551739" cy="369332"/>
          </a:xfrm>
          <a:prstGeom prst="rect">
            <a:avLst/>
          </a:prstGeom>
        </p:spPr>
        <p:txBody>
          <a:bodyPr wrap="none">
            <a:spAutoFit/>
          </a:bodyPr>
          <a:lstStyle/>
          <a:p>
            <a:r>
              <a:rPr lang="en-US" b="1" dirty="0" smtClean="0"/>
              <a:t>Spam Services</a:t>
            </a:r>
            <a:endParaRPr lang="en-US" b="1" dirty="0"/>
          </a:p>
        </p:txBody>
      </p:sp>
      <p:sp>
        <p:nvSpPr>
          <p:cNvPr id="15" name="Rectangle 14"/>
          <p:cNvSpPr/>
          <p:nvPr/>
        </p:nvSpPr>
        <p:spPr>
          <a:xfrm>
            <a:off x="7356862" y="2680587"/>
            <a:ext cx="1749197" cy="646331"/>
          </a:xfrm>
          <a:prstGeom prst="rect">
            <a:avLst/>
          </a:prstGeom>
        </p:spPr>
        <p:txBody>
          <a:bodyPr wrap="none">
            <a:spAutoFit/>
          </a:bodyPr>
          <a:lstStyle/>
          <a:p>
            <a:r>
              <a:rPr lang="en-US" b="1" dirty="0" err="1" smtClean="0"/>
              <a:t>DeCaptcha</a:t>
            </a:r>
            <a:r>
              <a:rPr lang="en-US" b="1" dirty="0" smtClean="0"/>
              <a:t> and </a:t>
            </a:r>
          </a:p>
          <a:p>
            <a:r>
              <a:rPr lang="en-US" b="1" dirty="0" smtClean="0"/>
              <a:t>Packing Services</a:t>
            </a:r>
            <a:endParaRPr lang="en-US" b="1" dirty="0"/>
          </a:p>
        </p:txBody>
      </p:sp>
      <p:sp>
        <p:nvSpPr>
          <p:cNvPr id="16" name="Rectangle 15"/>
          <p:cNvSpPr/>
          <p:nvPr/>
        </p:nvSpPr>
        <p:spPr>
          <a:xfrm>
            <a:off x="3192697" y="1632321"/>
            <a:ext cx="1432266" cy="369332"/>
          </a:xfrm>
          <a:prstGeom prst="rect">
            <a:avLst/>
          </a:prstGeom>
        </p:spPr>
        <p:txBody>
          <a:bodyPr wrap="none">
            <a:spAutoFit/>
          </a:bodyPr>
          <a:lstStyle/>
          <a:p>
            <a:r>
              <a:rPr lang="en-US" b="1" dirty="0" smtClean="0"/>
              <a:t>Exploit packs</a:t>
            </a:r>
            <a:endParaRPr lang="en-US" b="1" dirty="0"/>
          </a:p>
        </p:txBody>
      </p:sp>
      <p:sp>
        <p:nvSpPr>
          <p:cNvPr id="17" name="Rectangle 16"/>
          <p:cNvSpPr/>
          <p:nvPr/>
        </p:nvSpPr>
        <p:spPr>
          <a:xfrm>
            <a:off x="457200" y="3566479"/>
            <a:ext cx="923487" cy="646331"/>
          </a:xfrm>
          <a:prstGeom prst="rect">
            <a:avLst/>
          </a:prstGeom>
        </p:spPr>
        <p:txBody>
          <a:bodyPr wrap="none">
            <a:spAutoFit/>
          </a:bodyPr>
          <a:lstStyle/>
          <a:p>
            <a:r>
              <a:rPr lang="en-US" b="1" dirty="0" err="1" smtClean="0"/>
              <a:t>Botnet</a:t>
            </a:r>
            <a:r>
              <a:rPr lang="en-US" b="1" dirty="0" smtClean="0"/>
              <a:t> </a:t>
            </a:r>
          </a:p>
          <a:p>
            <a:r>
              <a:rPr lang="en-US" b="1" dirty="0" smtClean="0"/>
              <a:t>Toolkits</a:t>
            </a:r>
            <a:endParaRPr lang="en-US" b="1" dirty="0"/>
          </a:p>
        </p:txBody>
      </p:sp>
      <p:sp>
        <p:nvSpPr>
          <p:cNvPr id="18" name="Rectangle 17"/>
          <p:cNvSpPr/>
          <p:nvPr/>
        </p:nvSpPr>
        <p:spPr>
          <a:xfrm>
            <a:off x="2315433" y="4667015"/>
            <a:ext cx="1528634" cy="369332"/>
          </a:xfrm>
          <a:prstGeom prst="rect">
            <a:avLst/>
          </a:prstGeom>
        </p:spPr>
        <p:txBody>
          <a:bodyPr wrap="none">
            <a:spAutoFit/>
          </a:bodyPr>
          <a:lstStyle/>
          <a:p>
            <a:r>
              <a:rPr lang="en-US" b="1" dirty="0" smtClean="0"/>
              <a:t>Pay per Install</a:t>
            </a:r>
            <a:endParaRPr lang="en-US" b="1" dirty="0"/>
          </a:p>
        </p:txBody>
      </p:sp>
    </p:spTree>
    <p:extLst>
      <p:ext uri="{BB962C8B-B14F-4D97-AF65-F5344CB8AC3E}">
        <p14:creationId xmlns:p14="http://schemas.microsoft.com/office/powerpoint/2010/main" val="10003838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smtClean="0"/>
              <a:t>Cost of worm attacks</a:t>
            </a:r>
            <a:endParaRPr lang="en-US"/>
          </a:p>
        </p:txBody>
      </p:sp>
      <p:sp>
        <p:nvSpPr>
          <p:cNvPr id="110595" name="Rectangle 3"/>
          <p:cNvSpPr>
            <a:spLocks noGrp="1" noChangeArrowheads="1"/>
          </p:cNvSpPr>
          <p:nvPr>
            <p:ph idx="1"/>
          </p:nvPr>
        </p:nvSpPr>
        <p:spPr/>
        <p:txBody>
          <a:bodyPr>
            <a:normAutofit fontScale="85000" lnSpcReduction="20000"/>
          </a:bodyPr>
          <a:lstStyle/>
          <a:p>
            <a:r>
              <a:rPr lang="en-US" smtClean="0"/>
              <a:t>Morris worm,  1988</a:t>
            </a:r>
          </a:p>
          <a:p>
            <a:pPr lvl="1"/>
            <a:r>
              <a:rPr lang="en-US" smtClean="0"/>
              <a:t>Infected approximately 6,000 machines</a:t>
            </a:r>
          </a:p>
          <a:p>
            <a:pPr lvl="2"/>
            <a:r>
              <a:rPr lang="en-US" smtClean="0"/>
              <a:t>10% of computers connected to the Internet </a:t>
            </a:r>
          </a:p>
          <a:p>
            <a:pPr lvl="1"/>
            <a:r>
              <a:rPr lang="en-US" smtClean="0"/>
              <a:t>cost ~ $10 million in downtime and cleanup</a:t>
            </a:r>
          </a:p>
          <a:p>
            <a:r>
              <a:rPr lang="en-US" smtClean="0"/>
              <a:t>Code Red worm, July 16 2001</a:t>
            </a:r>
          </a:p>
          <a:p>
            <a:pPr lvl="1"/>
            <a:r>
              <a:rPr lang="en-US" smtClean="0"/>
              <a:t>Direct descendant of Morris</a:t>
            </a:r>
            <a:r>
              <a:rPr lang="ja-JP" altLang="en-US" smtClean="0"/>
              <a:t>’</a:t>
            </a:r>
            <a:r>
              <a:rPr lang="en-US" smtClean="0"/>
              <a:t> worm</a:t>
            </a:r>
          </a:p>
          <a:p>
            <a:pPr lvl="1"/>
            <a:r>
              <a:rPr lang="en-US" smtClean="0"/>
              <a:t>Infected more than 500,000 servers</a:t>
            </a:r>
          </a:p>
          <a:p>
            <a:pPr lvl="2"/>
            <a:r>
              <a:rPr lang="en-US" smtClean="0"/>
              <a:t>Programmed to go into infinite sleep mode July 28 </a:t>
            </a:r>
          </a:p>
          <a:p>
            <a:pPr lvl="1"/>
            <a:r>
              <a:rPr lang="en-US" smtClean="0"/>
              <a:t>Caused ~ $2.6 Billion in damages,</a:t>
            </a:r>
          </a:p>
          <a:p>
            <a:r>
              <a:rPr lang="en-US" smtClean="0"/>
              <a:t>Love Bug worm: $8.75 billion</a:t>
            </a:r>
          </a:p>
          <a:p>
            <a:pPr lvl="1"/>
            <a:endParaRPr lang="en-US" smtClean="0"/>
          </a:p>
          <a:p>
            <a:pPr lvl="1"/>
            <a:r>
              <a:rPr lang="en-US" smtClean="0"/>
              <a:t>Statistics: Computer Economics Inc., Carlsbad, California</a:t>
            </a:r>
            <a:endParaRPr lang="en-US"/>
          </a:p>
        </p:txBody>
      </p:sp>
    </p:spTree>
    <p:extLst>
      <p:ext uri="{BB962C8B-B14F-4D97-AF65-F5344CB8AC3E}">
        <p14:creationId xmlns:p14="http://schemas.microsoft.com/office/powerpoint/2010/main" val="268088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430" y="711200"/>
            <a:ext cx="9127570" cy="5130800"/>
          </a:xfrm>
          <a:prstGeom prst="rect">
            <a:avLst/>
          </a:prstGeom>
        </p:spPr>
      </p:pic>
      <p:sp>
        <p:nvSpPr>
          <p:cNvPr id="3" name="Rectangle 2"/>
          <p:cNvSpPr/>
          <p:nvPr/>
        </p:nvSpPr>
        <p:spPr>
          <a:xfrm>
            <a:off x="1220500" y="4772663"/>
            <a:ext cx="7923500" cy="523220"/>
          </a:xfrm>
          <a:prstGeom prst="rect">
            <a:avLst/>
          </a:prstGeom>
          <a:solidFill>
            <a:schemeClr val="bg1">
              <a:lumMod val="50000"/>
            </a:schemeClr>
          </a:solidFill>
        </p:spPr>
        <p:txBody>
          <a:bodyPr wrap="square">
            <a:spAutoFit/>
          </a:bodyPr>
          <a:lstStyle/>
          <a:p>
            <a:r>
              <a:rPr lang="en-US" sz="2800" dirty="0">
                <a:solidFill>
                  <a:srgbClr val="FFFFFF"/>
                </a:solidFill>
              </a:rPr>
              <a:t>Projecting power into cyberspace</a:t>
            </a:r>
          </a:p>
        </p:txBody>
      </p:sp>
    </p:spTree>
    <p:extLst>
      <p:ext uri="{BB962C8B-B14F-4D97-AF65-F5344CB8AC3E}">
        <p14:creationId xmlns:p14="http://schemas.microsoft.com/office/powerpoint/2010/main" val="125369484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0"/>
            <a:ext cx="9078386" cy="6858000"/>
          </a:xfrm>
          <a:prstGeom prst="rect">
            <a:avLst/>
          </a:prstGeom>
        </p:spPr>
      </p:pic>
    </p:spTree>
    <p:extLst>
      <p:ext uri="{BB962C8B-B14F-4D97-AF65-F5344CB8AC3E}">
        <p14:creationId xmlns:p14="http://schemas.microsoft.com/office/powerpoint/2010/main" val="31771186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0" y="1143000"/>
            <a:ext cx="8128000" cy="4572000"/>
          </a:xfrm>
          <a:prstGeom prst="rect">
            <a:avLst/>
          </a:prstGeom>
        </p:spPr>
      </p:pic>
    </p:spTree>
    <p:extLst>
      <p:ext uri="{BB962C8B-B14F-4D97-AF65-F5344CB8AC3E}">
        <p14:creationId xmlns:p14="http://schemas.microsoft.com/office/powerpoint/2010/main" val="5445122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274" y="495301"/>
            <a:ext cx="8499832" cy="6041858"/>
          </a:xfrm>
          <a:prstGeom prst="rect">
            <a:avLst/>
          </a:prstGeom>
        </p:spPr>
      </p:pic>
      <p:pic>
        <p:nvPicPr>
          <p:cNvPr id="3" name="Picture 2"/>
          <p:cNvPicPr>
            <a:picLocks noChangeAspect="1"/>
          </p:cNvPicPr>
          <p:nvPr/>
        </p:nvPicPr>
        <p:blipFill>
          <a:blip r:embed="rId3"/>
          <a:stretch>
            <a:fillRect/>
          </a:stretch>
        </p:blipFill>
        <p:spPr>
          <a:xfrm>
            <a:off x="4950553" y="4892842"/>
            <a:ext cx="4193447" cy="1965158"/>
          </a:xfrm>
          <a:prstGeom prst="rect">
            <a:avLst/>
          </a:prstGeom>
        </p:spPr>
      </p:pic>
      <p:pic>
        <p:nvPicPr>
          <p:cNvPr id="4" name="Picture 3"/>
          <p:cNvPicPr>
            <a:picLocks noChangeAspect="1"/>
          </p:cNvPicPr>
          <p:nvPr/>
        </p:nvPicPr>
        <p:blipFill>
          <a:blip r:embed="rId4"/>
          <a:stretch>
            <a:fillRect/>
          </a:stretch>
        </p:blipFill>
        <p:spPr>
          <a:xfrm>
            <a:off x="5528177" y="2660315"/>
            <a:ext cx="2697232" cy="2031332"/>
          </a:xfrm>
          <a:prstGeom prst="rect">
            <a:avLst/>
          </a:prstGeom>
        </p:spPr>
      </p:pic>
      <p:sp>
        <p:nvSpPr>
          <p:cNvPr id="5" name="Rectangle 4"/>
          <p:cNvSpPr/>
          <p:nvPr/>
        </p:nvSpPr>
        <p:spPr>
          <a:xfrm>
            <a:off x="0" y="6550223"/>
            <a:ext cx="6591225" cy="307777"/>
          </a:xfrm>
          <a:prstGeom prst="rect">
            <a:avLst/>
          </a:prstGeom>
        </p:spPr>
        <p:txBody>
          <a:bodyPr wrap="square">
            <a:spAutoFit/>
          </a:bodyPr>
          <a:lstStyle/>
          <a:p>
            <a:r>
              <a:rPr lang="en-US" sz="1400" dirty="0" smtClean="0"/>
              <a:t>http://intelreport.mandiant.com/Mandiant_APT1_Report.pdf</a:t>
            </a:r>
            <a:endParaRPr lang="en-US" sz="1400" dirty="0"/>
          </a:p>
        </p:txBody>
      </p:sp>
    </p:spTree>
    <p:extLst>
      <p:ext uri="{BB962C8B-B14F-4D97-AF65-F5344CB8AC3E}">
        <p14:creationId xmlns:p14="http://schemas.microsoft.com/office/powerpoint/2010/main" val="1534929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310854228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4500"/>
            <a:ext cx="9144000" cy="5966460"/>
          </a:xfrm>
          <a:prstGeom prst="rect">
            <a:avLst/>
          </a:prstGeom>
        </p:spPr>
      </p:pic>
    </p:spTree>
    <p:extLst>
      <p:ext uri="{BB962C8B-B14F-4D97-AF65-F5344CB8AC3E}">
        <p14:creationId xmlns:p14="http://schemas.microsoft.com/office/powerpoint/2010/main" val="393766730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4200"/>
            <a:ext cx="9144000" cy="5681864"/>
          </a:xfrm>
          <a:prstGeom prst="rect">
            <a:avLst/>
          </a:prstGeom>
        </p:spPr>
      </p:pic>
    </p:spTree>
    <p:extLst>
      <p:ext uri="{BB962C8B-B14F-4D97-AF65-F5344CB8AC3E}">
        <p14:creationId xmlns:p14="http://schemas.microsoft.com/office/powerpoint/2010/main" val="328966945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4200"/>
            <a:ext cx="9144000" cy="5672850"/>
          </a:xfrm>
          <a:prstGeom prst="rect">
            <a:avLst/>
          </a:prstGeom>
        </p:spPr>
      </p:pic>
    </p:spTree>
    <p:extLst>
      <p:ext uri="{BB962C8B-B14F-4D97-AF65-F5344CB8AC3E}">
        <p14:creationId xmlns:p14="http://schemas.microsoft.com/office/powerpoint/2010/main" val="16749947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9144000" cy="5929313"/>
          </a:xfrm>
          <a:prstGeom prst="rect">
            <a:avLst/>
          </a:prstGeom>
        </p:spPr>
      </p:pic>
    </p:spTree>
    <p:extLst>
      <p:ext uri="{BB962C8B-B14F-4D97-AF65-F5344CB8AC3E}">
        <p14:creationId xmlns:p14="http://schemas.microsoft.com/office/powerpoint/2010/main" val="24277980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36948"/>
          </a:xfrm>
          <a:prstGeom prst="rect">
            <a:avLst/>
          </a:prstGeom>
        </p:spPr>
      </p:pic>
    </p:spTree>
    <p:extLst>
      <p:ext uri="{BB962C8B-B14F-4D97-AF65-F5344CB8AC3E}">
        <p14:creationId xmlns:p14="http://schemas.microsoft.com/office/powerpoint/2010/main" val="262848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mtClean="0"/>
              <a:t>Internet Worm (First major attack)</a:t>
            </a:r>
            <a:endParaRPr lang="en-US"/>
          </a:p>
        </p:txBody>
      </p:sp>
      <p:sp>
        <p:nvSpPr>
          <p:cNvPr id="111619" name="Rectangle 3"/>
          <p:cNvSpPr>
            <a:spLocks noGrp="1" noChangeArrowheads="1"/>
          </p:cNvSpPr>
          <p:nvPr>
            <p:ph idx="1"/>
          </p:nvPr>
        </p:nvSpPr>
        <p:spPr/>
        <p:txBody>
          <a:bodyPr>
            <a:normAutofit lnSpcReduction="10000"/>
          </a:bodyPr>
          <a:lstStyle/>
          <a:p>
            <a:r>
              <a:rPr lang="en-US" smtClean="0"/>
              <a:t>Released November 1988</a:t>
            </a:r>
          </a:p>
          <a:p>
            <a:pPr lvl="1"/>
            <a:r>
              <a:rPr lang="en-US" smtClean="0"/>
              <a:t>Program spread through Digital, Sun workstations </a:t>
            </a:r>
          </a:p>
          <a:p>
            <a:pPr lvl="1"/>
            <a:r>
              <a:rPr lang="en-US" smtClean="0"/>
              <a:t>Exploited Unix security vulnerabilities</a:t>
            </a:r>
          </a:p>
          <a:p>
            <a:pPr lvl="2"/>
            <a:r>
              <a:rPr lang="en-US" smtClean="0"/>
              <a:t>VAX computers and SUN-3 workstations running versions 4.2 and 4.3 Berkeley UNIX code</a:t>
            </a:r>
          </a:p>
          <a:p>
            <a:r>
              <a:rPr lang="en-US" smtClean="0"/>
              <a:t>Consequences</a:t>
            </a:r>
          </a:p>
          <a:p>
            <a:pPr lvl="1"/>
            <a:r>
              <a:rPr lang="en-US" smtClean="0"/>
              <a:t>No immediate damage from program itself </a:t>
            </a:r>
          </a:p>
          <a:p>
            <a:pPr lvl="1"/>
            <a:r>
              <a:rPr lang="en-US" smtClean="0"/>
              <a:t>Replication and threat of damage </a:t>
            </a:r>
          </a:p>
          <a:p>
            <a:pPr lvl="2"/>
            <a:r>
              <a:rPr lang="en-US" smtClean="0"/>
              <a:t>Load on network, systems used in attack</a:t>
            </a:r>
          </a:p>
          <a:p>
            <a:pPr lvl="2"/>
            <a:r>
              <a:rPr lang="en-US" smtClean="0"/>
              <a:t>Many systems shut down to prevent further attack</a:t>
            </a:r>
            <a:endParaRPr lang="en-US"/>
          </a:p>
        </p:txBody>
      </p:sp>
    </p:spTree>
    <p:extLst>
      <p:ext uri="{BB962C8B-B14F-4D97-AF65-F5344CB8AC3E}">
        <p14:creationId xmlns:p14="http://schemas.microsoft.com/office/powerpoint/2010/main" val="12162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700"/>
            <a:ext cx="9144000" cy="5033634"/>
          </a:xfrm>
          <a:prstGeom prst="rect">
            <a:avLst/>
          </a:prstGeom>
        </p:spPr>
      </p:pic>
      <p:sp>
        <p:nvSpPr>
          <p:cNvPr id="3" name="Rectangle 2"/>
          <p:cNvSpPr/>
          <p:nvPr/>
        </p:nvSpPr>
        <p:spPr>
          <a:xfrm>
            <a:off x="1220500" y="5673724"/>
            <a:ext cx="7923500" cy="523220"/>
          </a:xfrm>
          <a:prstGeom prst="rect">
            <a:avLst/>
          </a:prstGeom>
          <a:solidFill>
            <a:schemeClr val="bg1">
              <a:lumMod val="50000"/>
            </a:schemeClr>
          </a:solidFill>
        </p:spPr>
        <p:txBody>
          <a:bodyPr wrap="square">
            <a:spAutoFit/>
          </a:bodyPr>
          <a:lstStyle/>
          <a:p>
            <a:r>
              <a:rPr lang="en-US" sz="2800" dirty="0" smtClean="0">
                <a:solidFill>
                  <a:schemeClr val="bg1"/>
                </a:solidFill>
              </a:rPr>
              <a:t>The next ten years of Cyber Security</a:t>
            </a:r>
            <a:endParaRPr lang="en-US" sz="2800" dirty="0">
              <a:solidFill>
                <a:schemeClr val="bg1"/>
              </a:solidFill>
            </a:endParaRPr>
          </a:p>
        </p:txBody>
      </p:sp>
    </p:spTree>
    <p:extLst>
      <p:ext uri="{BB962C8B-B14F-4D97-AF65-F5344CB8AC3E}">
        <p14:creationId xmlns:p14="http://schemas.microsoft.com/office/powerpoint/2010/main" val="37895990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30840" y="-76200"/>
            <a:ext cx="9067800" cy="1143000"/>
          </a:xfrm>
        </p:spPr>
        <p:txBody>
          <a:bodyPr>
            <a:noAutofit/>
          </a:bodyPr>
          <a:lstStyle/>
          <a:p>
            <a:r>
              <a:rPr lang="en-US" sz="3200" b="1" dirty="0"/>
              <a:t>Mobile Devices &amp; Cellular Networks are Pervasive</a:t>
            </a:r>
          </a:p>
        </p:txBody>
      </p:sp>
      <p:pic>
        <p:nvPicPr>
          <p:cNvPr id="6" name="Picture 5"/>
          <p:cNvPicPr>
            <a:picLocks noChangeAspect="1"/>
          </p:cNvPicPr>
          <p:nvPr/>
        </p:nvPicPr>
        <p:blipFill>
          <a:blip r:embed="rId3"/>
          <a:stretch>
            <a:fillRect/>
          </a:stretch>
        </p:blipFill>
        <p:spPr>
          <a:xfrm>
            <a:off x="1066801" y="1697791"/>
            <a:ext cx="2378900" cy="1938415"/>
          </a:xfrm>
          <a:prstGeom prst="rect">
            <a:avLst/>
          </a:prstGeom>
        </p:spPr>
      </p:pic>
      <p:pic>
        <p:nvPicPr>
          <p:cNvPr id="2" name="Picture 1" descr="world pop.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2172540"/>
            <a:ext cx="4495800" cy="1180260"/>
          </a:xfrm>
          <a:prstGeom prst="rect">
            <a:avLst/>
          </a:prstGeom>
        </p:spPr>
      </p:pic>
      <p:pic>
        <p:nvPicPr>
          <p:cNvPr id="9" name="Picture 8"/>
          <p:cNvPicPr>
            <a:picLocks noChangeAspect="1"/>
          </p:cNvPicPr>
          <p:nvPr/>
        </p:nvPicPr>
        <p:blipFill>
          <a:blip r:embed="rId5"/>
          <a:stretch>
            <a:fillRect/>
          </a:stretch>
        </p:blipFill>
        <p:spPr>
          <a:xfrm>
            <a:off x="2269729" y="4724400"/>
            <a:ext cx="4590027" cy="2036009"/>
          </a:xfrm>
          <a:prstGeom prst="rect">
            <a:avLst/>
          </a:prstGeom>
        </p:spPr>
      </p:pic>
      <p:sp>
        <p:nvSpPr>
          <p:cNvPr id="5" name="Rectangle 4"/>
          <p:cNvSpPr/>
          <p:nvPr/>
        </p:nvSpPr>
        <p:spPr>
          <a:xfrm>
            <a:off x="449940" y="1088189"/>
            <a:ext cx="8229600" cy="671181"/>
          </a:xfrm>
          <a:prstGeom prst="rect">
            <a:avLst/>
          </a:prstGeom>
        </p:spPr>
        <p:txBody>
          <a:bodyPr wrap="square" lIns="85570" tIns="42785" rIns="85570" bIns="42785">
            <a:spAutoFit/>
          </a:bodyPr>
          <a:lstStyle/>
          <a:p>
            <a:pPr algn="ctr">
              <a:defRPr/>
            </a:pPr>
            <a:r>
              <a:rPr lang="en-US" sz="1900" b="1" dirty="0"/>
              <a:t>The number of mobile-connected devices will soon </a:t>
            </a:r>
            <a:r>
              <a:rPr lang="en-US" sz="1900" b="1" dirty="0">
                <a:solidFill>
                  <a:srgbClr val="FF0000"/>
                </a:solidFill>
              </a:rPr>
              <a:t>exceed </a:t>
            </a:r>
            <a:r>
              <a:rPr lang="en-US" sz="1900" b="1" dirty="0"/>
              <a:t>the number of </a:t>
            </a:r>
          </a:p>
          <a:p>
            <a:pPr algn="ctr">
              <a:defRPr/>
            </a:pPr>
            <a:r>
              <a:rPr lang="en-US" sz="1900" b="1" dirty="0"/>
              <a:t>people on earth</a:t>
            </a:r>
            <a:r>
              <a:rPr lang="en-US" sz="1900" dirty="0"/>
              <a:t>.</a:t>
            </a:r>
          </a:p>
        </p:txBody>
      </p:sp>
      <p:sp>
        <p:nvSpPr>
          <p:cNvPr id="8" name="TextBox 7"/>
          <p:cNvSpPr txBox="1"/>
          <p:nvPr/>
        </p:nvSpPr>
        <p:spPr>
          <a:xfrm>
            <a:off x="3581400" y="2307389"/>
            <a:ext cx="364358" cy="346249"/>
          </a:xfrm>
          <a:prstGeom prst="rect">
            <a:avLst/>
          </a:prstGeom>
          <a:noFill/>
        </p:spPr>
        <p:txBody>
          <a:bodyPr wrap="none" lIns="85570" tIns="42785" rIns="85570" bIns="42785" rtlCol="0">
            <a:spAutoFit/>
          </a:bodyPr>
          <a:lstStyle/>
          <a:p>
            <a:r>
              <a:rPr lang="en-US" b="1" dirty="0" smtClean="0">
                <a:solidFill>
                  <a:srgbClr val="4F81BD"/>
                </a:solidFill>
              </a:rPr>
              <a:t>vs</a:t>
            </a:r>
            <a:endParaRPr lang="en-US" b="1" dirty="0">
              <a:solidFill>
                <a:srgbClr val="4F81BD"/>
              </a:solidFill>
            </a:endParaRPr>
          </a:p>
        </p:txBody>
      </p:sp>
      <p:sp>
        <p:nvSpPr>
          <p:cNvPr id="10" name="Rectangle 9"/>
          <p:cNvSpPr/>
          <p:nvPr/>
        </p:nvSpPr>
        <p:spPr>
          <a:xfrm>
            <a:off x="449940" y="3733800"/>
            <a:ext cx="8229600" cy="671181"/>
          </a:xfrm>
          <a:prstGeom prst="rect">
            <a:avLst/>
          </a:prstGeom>
        </p:spPr>
        <p:txBody>
          <a:bodyPr wrap="square" lIns="85570" tIns="42785" rIns="85570" bIns="42785">
            <a:spAutoFit/>
          </a:bodyPr>
          <a:lstStyle/>
          <a:p>
            <a:pPr algn="ctr"/>
            <a:r>
              <a:rPr lang="en-US" sz="1900" b="1" dirty="0"/>
              <a:t>Mobile data traffic will grow at a compound annual growth rate (CAGR) of 66 percent from 2012 to 2017, reaching </a:t>
            </a:r>
            <a:r>
              <a:rPr lang="en-US" sz="1900" b="1" dirty="0">
                <a:solidFill>
                  <a:srgbClr val="558ED5"/>
                </a:solidFill>
              </a:rPr>
              <a:t>11.2 exabytes per month </a:t>
            </a:r>
            <a:r>
              <a:rPr lang="en-US" sz="1900" b="1" dirty="0"/>
              <a:t>by 2017.</a:t>
            </a:r>
          </a:p>
        </p:txBody>
      </p:sp>
    </p:spTree>
    <p:extLst>
      <p:ext uri="{BB962C8B-B14F-4D97-AF65-F5344CB8AC3E}">
        <p14:creationId xmlns:p14="http://schemas.microsoft.com/office/powerpoint/2010/main" val="308820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t>Mobility and Data Growth</a:t>
            </a:r>
            <a:endParaRPr lang="en-US" b="1" dirty="0"/>
          </a:p>
        </p:txBody>
      </p:sp>
      <p:sp>
        <p:nvSpPr>
          <p:cNvPr id="3" name="Content Placeholder 2"/>
          <p:cNvSpPr>
            <a:spLocks noGrp="1"/>
          </p:cNvSpPr>
          <p:nvPr>
            <p:ph idx="1"/>
          </p:nvPr>
        </p:nvSpPr>
        <p:spPr>
          <a:xfrm>
            <a:off x="381001" y="1295400"/>
            <a:ext cx="6096000" cy="4525963"/>
          </a:xfrm>
        </p:spPr>
        <p:txBody>
          <a:bodyPr>
            <a:noAutofit/>
          </a:bodyPr>
          <a:lstStyle/>
          <a:p>
            <a:r>
              <a:rPr lang="en-US" sz="2100" b="1" dirty="0">
                <a:solidFill>
                  <a:srgbClr val="558ED5"/>
                </a:solidFill>
              </a:rPr>
              <a:t>Pervasiveness and Connectedness: </a:t>
            </a:r>
            <a:r>
              <a:rPr lang="en-US" sz="2100" dirty="0"/>
              <a:t>Mobile devices have eclipsed traditional computers as points of entry for the Internet – “always-on always connected”</a:t>
            </a:r>
          </a:p>
          <a:p>
            <a:r>
              <a:rPr lang="en-US" sz="2100" b="1" dirty="0">
                <a:solidFill>
                  <a:srgbClr val="558ED5"/>
                </a:solidFill>
              </a:rPr>
              <a:t>Mobile Data Services and Applications: </a:t>
            </a:r>
            <a:r>
              <a:rPr lang="en-US" sz="2100" dirty="0"/>
              <a:t>Smartphones able to access data in a wide variety of forms from text messaging and web browsing to apps for everything and steaming services</a:t>
            </a:r>
          </a:p>
          <a:p>
            <a:r>
              <a:rPr lang="en-US" sz="2100" b="1" dirty="0">
                <a:solidFill>
                  <a:srgbClr val="558ED5"/>
                </a:solidFill>
              </a:rPr>
              <a:t>Contextual Computing:</a:t>
            </a:r>
            <a:r>
              <a:rPr lang="en-US" sz="2100" dirty="0">
                <a:solidFill>
                  <a:srgbClr val="558ED5"/>
                </a:solidFill>
              </a:rPr>
              <a:t> </a:t>
            </a:r>
            <a:r>
              <a:rPr lang="en-US" sz="2100" dirty="0"/>
              <a:t>Apps that take advantage of a user’s presence in time and space, combined w/ other relevant data, to deliver targeted and tailored content and services</a:t>
            </a:r>
          </a:p>
          <a:p>
            <a:r>
              <a:rPr lang="en-US" sz="2100" dirty="0"/>
              <a:t>FUTURE:  SMART EVERTHING and CONNECTED</a:t>
            </a:r>
          </a:p>
          <a:p>
            <a:endParaRPr lang="en-US" sz="2100" dirty="0"/>
          </a:p>
        </p:txBody>
      </p:sp>
      <p:pic>
        <p:nvPicPr>
          <p:cNvPr id="4" name="Picture 3"/>
          <p:cNvPicPr>
            <a:picLocks noChangeAspect="1"/>
          </p:cNvPicPr>
          <p:nvPr/>
        </p:nvPicPr>
        <p:blipFill>
          <a:blip r:embed="rId3"/>
          <a:stretch>
            <a:fillRect/>
          </a:stretch>
        </p:blipFill>
        <p:spPr>
          <a:xfrm rot="286205">
            <a:off x="6507700" y="2017200"/>
            <a:ext cx="2414447" cy="3603653"/>
          </a:xfrm>
          <a:prstGeom prst="rect">
            <a:avLst/>
          </a:prstGeom>
          <a:ln w="28575" cmpd="sng">
            <a:solidFill>
              <a:schemeClr val="tx1"/>
            </a:solidFill>
          </a:ln>
        </p:spPr>
      </p:pic>
    </p:spTree>
    <p:extLst>
      <p:ext uri="{BB962C8B-B14F-4D97-AF65-F5344CB8AC3E}">
        <p14:creationId xmlns:p14="http://schemas.microsoft.com/office/powerpoint/2010/main" val="38980175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b="1" dirty="0" smtClean="0"/>
              <a:t>Big Data and Privacy</a:t>
            </a:r>
            <a:endParaRPr lang="en-US" sz="4000" b="1" dirty="0"/>
          </a:p>
        </p:txBody>
      </p:sp>
      <p:sp>
        <p:nvSpPr>
          <p:cNvPr id="3" name="Content Placeholder 2"/>
          <p:cNvSpPr>
            <a:spLocks noGrp="1"/>
          </p:cNvSpPr>
          <p:nvPr>
            <p:ph idx="1"/>
          </p:nvPr>
        </p:nvSpPr>
        <p:spPr>
          <a:xfrm>
            <a:off x="457200" y="1600200"/>
            <a:ext cx="7772400" cy="4525963"/>
          </a:xfrm>
        </p:spPr>
        <p:txBody>
          <a:bodyPr>
            <a:normAutofit/>
          </a:bodyPr>
          <a:lstStyle/>
          <a:p>
            <a:pPr>
              <a:lnSpc>
                <a:spcPct val="110000"/>
              </a:lnSpc>
            </a:pPr>
            <a:r>
              <a:rPr lang="en-US" sz="2400" dirty="0"/>
              <a:t>Amazon monitors our shopping preferences</a:t>
            </a:r>
          </a:p>
          <a:p>
            <a:pPr>
              <a:lnSpc>
                <a:spcPct val="110000"/>
              </a:lnSpc>
            </a:pPr>
            <a:r>
              <a:rPr lang="en-US" sz="2400" dirty="0"/>
              <a:t>Google tracks our browsing habits</a:t>
            </a:r>
          </a:p>
          <a:p>
            <a:pPr>
              <a:lnSpc>
                <a:spcPct val="110000"/>
              </a:lnSpc>
            </a:pPr>
            <a:r>
              <a:rPr lang="en-US" sz="2400" dirty="0"/>
              <a:t>Facebook captures our social interactions and more</a:t>
            </a:r>
          </a:p>
          <a:p>
            <a:pPr>
              <a:lnSpc>
                <a:spcPct val="110000"/>
              </a:lnSpc>
            </a:pPr>
            <a:r>
              <a:rPr lang="en-US" sz="2400" dirty="0"/>
              <a:t>Twitter tracks what on our minds in real-time</a:t>
            </a:r>
          </a:p>
          <a:p>
            <a:pPr>
              <a:lnSpc>
                <a:spcPct val="110000"/>
              </a:lnSpc>
            </a:pPr>
            <a:r>
              <a:rPr lang="en-US" sz="2400" dirty="0"/>
              <a:t>Wireless service operators track our connections, and who is nearby</a:t>
            </a:r>
          </a:p>
          <a:p>
            <a:pPr>
              <a:lnSpc>
                <a:spcPct val="110000"/>
              </a:lnSpc>
            </a:pPr>
            <a:r>
              <a:rPr lang="en-US" sz="2400" dirty="0"/>
              <a:t>…</a:t>
            </a:r>
          </a:p>
          <a:p>
            <a:pPr>
              <a:lnSpc>
                <a:spcPct val="110000"/>
              </a:lnSpc>
            </a:pPr>
            <a:r>
              <a:rPr lang="en-US" sz="2400" dirty="0" smtClean="0"/>
              <a:t>Surge </a:t>
            </a:r>
            <a:r>
              <a:rPr lang="en-US" sz="2400" dirty="0"/>
              <a:t>in gathering, storing, analyzing</a:t>
            </a:r>
            <a:r>
              <a:rPr lang="en-US" sz="2400" dirty="0" smtClean="0"/>
              <a:t>, … </a:t>
            </a:r>
            <a:r>
              <a:rPr lang="en-US" sz="2400" dirty="0"/>
              <a:t>our personal data.</a:t>
            </a:r>
          </a:p>
          <a:p>
            <a:endParaRPr lang="en-US" sz="2600" dirty="0"/>
          </a:p>
        </p:txBody>
      </p:sp>
    </p:spTree>
    <p:extLst>
      <p:ext uri="{BB962C8B-B14F-4D97-AF65-F5344CB8AC3E}">
        <p14:creationId xmlns:p14="http://schemas.microsoft.com/office/powerpoint/2010/main" val="214007855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324599309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331760654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l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874"/>
            <a:ext cx="3226315" cy="1774474"/>
          </a:xfrm>
          <a:prstGeom prst="rect">
            <a:avLst/>
          </a:prstGeom>
        </p:spPr>
      </p:pic>
      <p:pic>
        <p:nvPicPr>
          <p:cNvPr id="8" name="Picture 7" descr="Instagram-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9421"/>
            <a:ext cx="2692400" cy="1796336"/>
          </a:xfrm>
          <a:prstGeom prst="rect">
            <a:avLst/>
          </a:prstGeom>
        </p:spPr>
      </p:pic>
      <p:pic>
        <p:nvPicPr>
          <p:cNvPr id="9" name="Picture 8" descr="flipboa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885" y="3943657"/>
            <a:ext cx="1752600" cy="2245519"/>
          </a:xfrm>
          <a:prstGeom prst="rect">
            <a:avLst/>
          </a:prstGeom>
        </p:spPr>
      </p:pic>
      <p:pic>
        <p:nvPicPr>
          <p:cNvPr id="12" name="Picture 11"/>
          <p:cNvPicPr>
            <a:picLocks noChangeAspect="1"/>
          </p:cNvPicPr>
          <p:nvPr/>
        </p:nvPicPr>
        <p:blipFill>
          <a:blip r:embed="rId6"/>
          <a:stretch>
            <a:fillRect/>
          </a:stretch>
        </p:blipFill>
        <p:spPr>
          <a:xfrm>
            <a:off x="5045364" y="975598"/>
            <a:ext cx="3895446" cy="5361709"/>
          </a:xfrm>
          <a:prstGeom prst="rect">
            <a:avLst/>
          </a:prstGeom>
        </p:spPr>
      </p:pic>
      <p:pic>
        <p:nvPicPr>
          <p:cNvPr id="13" name="Picture 12"/>
          <p:cNvPicPr>
            <a:picLocks noChangeAspect="1"/>
          </p:cNvPicPr>
          <p:nvPr/>
        </p:nvPicPr>
        <p:blipFill>
          <a:blip r:embed="rId7"/>
          <a:stretch>
            <a:fillRect/>
          </a:stretch>
        </p:blipFill>
        <p:spPr>
          <a:xfrm>
            <a:off x="304802" y="5154529"/>
            <a:ext cx="2535767" cy="1127007"/>
          </a:xfrm>
          <a:prstGeom prst="rect">
            <a:avLst/>
          </a:prstGeom>
        </p:spPr>
      </p:pic>
      <p:pic>
        <p:nvPicPr>
          <p:cNvPr id="14" name="Picture 13"/>
          <p:cNvPicPr>
            <a:picLocks noChangeAspect="1"/>
          </p:cNvPicPr>
          <p:nvPr/>
        </p:nvPicPr>
        <p:blipFill>
          <a:blip r:embed="rId8"/>
          <a:stretch>
            <a:fillRect/>
          </a:stretch>
        </p:blipFill>
        <p:spPr>
          <a:xfrm>
            <a:off x="0" y="2276639"/>
            <a:ext cx="2941885" cy="1143601"/>
          </a:xfrm>
          <a:prstGeom prst="rect">
            <a:avLst/>
          </a:prstGeom>
        </p:spPr>
      </p:pic>
      <p:sp>
        <p:nvSpPr>
          <p:cNvPr id="10" name="Title 1"/>
          <p:cNvSpPr>
            <a:spLocks noGrp="1"/>
          </p:cNvSpPr>
          <p:nvPr>
            <p:ph type="title"/>
          </p:nvPr>
        </p:nvSpPr>
        <p:spPr>
          <a:xfrm>
            <a:off x="457200" y="76200"/>
            <a:ext cx="8229600" cy="1143000"/>
          </a:xfrm>
        </p:spPr>
        <p:txBody>
          <a:bodyPr>
            <a:normAutofit/>
          </a:bodyPr>
          <a:lstStyle/>
          <a:p>
            <a:pPr algn="ctr"/>
            <a:r>
              <a:rPr lang="en-US" sz="3600" b="1" dirty="0" smtClean="0"/>
              <a:t>Cloud and Virtualization</a:t>
            </a:r>
            <a:endParaRPr lang="en-US" sz="3600" b="1" dirty="0"/>
          </a:p>
        </p:txBody>
      </p:sp>
      <p:pic>
        <p:nvPicPr>
          <p:cNvPr id="6" name="Picture 5" descr="pinterest.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843" y="2023033"/>
            <a:ext cx="2137831" cy="1603373"/>
          </a:xfrm>
          <a:prstGeom prst="rect">
            <a:avLst/>
          </a:prstGeom>
        </p:spPr>
      </p:pic>
    </p:spTree>
    <p:extLst>
      <p:ext uri="{BB962C8B-B14F-4D97-AF65-F5344CB8AC3E}">
        <p14:creationId xmlns:p14="http://schemas.microsoft.com/office/powerpoint/2010/main" val="2623381019"/>
      </p:ext>
    </p:extLst>
  </p:cSld>
  <p:clrMapOvr>
    <a:masterClrMapping/>
  </p:clrMapOvr>
  <mc:AlternateContent xmlns:mc="http://schemas.openxmlformats.org/markup-compatibility/2006" xmlns:p14="http://schemas.microsoft.com/office/powerpoint/2010/main">
    <mc:Choice Requires="p14">
      <p:transition spd="slow" p14:dur="2000" advTm="44835"/>
    </mc:Choice>
    <mc:Fallback xmlns="">
      <p:transition xmlns:p14="http://schemas.microsoft.com/office/powerpoint/2010/main" spd="slow" advTm="44835"/>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2862"/>
            <a:ext cx="8229600" cy="1143000"/>
          </a:xfrm>
        </p:spPr>
        <p:txBody>
          <a:bodyPr>
            <a:noAutofit/>
          </a:bodyPr>
          <a:lstStyle/>
          <a:p>
            <a:pPr algn="ctr"/>
            <a:r>
              <a:rPr lang="en-US" b="1" dirty="0" smtClean="0"/>
              <a:t>Cyber-Physical Systems</a:t>
            </a:r>
            <a:endParaRPr lang="en-US" b="1" dirty="0"/>
          </a:p>
        </p:txBody>
      </p:sp>
      <p:sp>
        <p:nvSpPr>
          <p:cNvPr id="3" name="Content Placeholder 2"/>
          <p:cNvSpPr>
            <a:spLocks noGrp="1"/>
          </p:cNvSpPr>
          <p:nvPr>
            <p:ph idx="1"/>
          </p:nvPr>
        </p:nvSpPr>
        <p:spPr>
          <a:xfrm>
            <a:off x="533400" y="838200"/>
            <a:ext cx="8077200" cy="838200"/>
          </a:xfrm>
        </p:spPr>
        <p:txBody>
          <a:bodyPr>
            <a:noAutofit/>
          </a:bodyPr>
          <a:lstStyle/>
          <a:p>
            <a:pPr marL="0" indent="0" algn="ctr">
              <a:buNone/>
            </a:pPr>
            <a:r>
              <a:rPr lang="en-US" sz="2000" b="1" i="1" dirty="0" smtClean="0"/>
              <a:t>Deeply integrating </a:t>
            </a:r>
            <a:r>
              <a:rPr lang="en-US" sz="2000" b="1" i="1" dirty="0"/>
              <a:t>computation, communication, and control into physical systems</a:t>
            </a:r>
          </a:p>
          <a:p>
            <a:pPr algn="ctr">
              <a:spcAft>
                <a:spcPts val="600"/>
              </a:spcAft>
              <a:buNone/>
            </a:pPr>
            <a:endParaRPr lang="en-US" sz="1800" dirty="0"/>
          </a:p>
        </p:txBody>
      </p:sp>
      <p:graphicFrame>
        <p:nvGraphicFramePr>
          <p:cNvPr id="7" name="Diagram 6"/>
          <p:cNvGraphicFramePr/>
          <p:nvPr>
            <p:extLst>
              <p:ext uri="{D42A27DB-BD31-4B8C-83A1-F6EECF244321}">
                <p14:modId xmlns:p14="http://schemas.microsoft.com/office/powerpoint/2010/main" val="145139601"/>
              </p:ext>
            </p:extLst>
          </p:nvPr>
        </p:nvGraphicFramePr>
        <p:xfrm>
          <a:off x="3964469" y="1828800"/>
          <a:ext cx="5255731"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16"/>
          <p:cNvSpPr>
            <a:spLocks noChangeArrowheads="1"/>
          </p:cNvSpPr>
          <p:nvPr/>
        </p:nvSpPr>
        <p:spPr bwMode="auto">
          <a:xfrm>
            <a:off x="152400" y="2079129"/>
            <a:ext cx="4038600" cy="3477875"/>
          </a:xfrm>
          <a:prstGeom prst="rect">
            <a:avLst/>
          </a:prstGeom>
          <a:noFill/>
          <a:ln w="9525" algn="ctr">
            <a:noFill/>
            <a:miter lim="800000"/>
            <a:headEnd/>
            <a:tailEnd/>
          </a:ln>
          <a:effectLst/>
        </p:spPr>
        <p:txBody>
          <a:bodyPr wrap="square" anchor="ctr">
            <a:spAutoFit/>
          </a:bodyPr>
          <a:lstStyle/>
          <a:p>
            <a:pPr marL="342900" indent="-342900">
              <a:buFont typeface="Arial"/>
              <a:buChar char="•"/>
            </a:pPr>
            <a:r>
              <a:rPr lang="en-US" sz="2200" dirty="0" smtClean="0">
                <a:solidFill>
                  <a:srgbClr val="000000"/>
                </a:solidFill>
              </a:rPr>
              <a:t>Pervasive computation</a:t>
            </a:r>
            <a:r>
              <a:rPr lang="en-US" sz="2200" dirty="0">
                <a:solidFill>
                  <a:srgbClr val="000000"/>
                </a:solidFill>
              </a:rPr>
              <a:t>, </a:t>
            </a:r>
            <a:r>
              <a:rPr lang="en-US" sz="2200" dirty="0" smtClean="0">
                <a:solidFill>
                  <a:srgbClr val="000000"/>
                </a:solidFill>
              </a:rPr>
              <a:t>sensing </a:t>
            </a:r>
            <a:r>
              <a:rPr lang="en-US" sz="2200" dirty="0">
                <a:solidFill>
                  <a:srgbClr val="000000"/>
                </a:solidFill>
              </a:rPr>
              <a:t>and </a:t>
            </a:r>
            <a:r>
              <a:rPr lang="en-US" sz="2200" dirty="0" smtClean="0">
                <a:solidFill>
                  <a:srgbClr val="000000"/>
                </a:solidFill>
              </a:rPr>
              <a:t>control</a:t>
            </a:r>
          </a:p>
          <a:p>
            <a:pPr marL="342900" indent="-342900">
              <a:buFont typeface="Arial"/>
              <a:buChar char="•"/>
            </a:pPr>
            <a:r>
              <a:rPr lang="en-US" sz="2200" dirty="0" smtClean="0">
                <a:solidFill>
                  <a:srgbClr val="000000"/>
                </a:solidFill>
              </a:rPr>
              <a:t>Networked at </a:t>
            </a:r>
            <a:r>
              <a:rPr lang="en-US" sz="2200" dirty="0">
                <a:solidFill>
                  <a:srgbClr val="000000"/>
                </a:solidFill>
              </a:rPr>
              <a:t>multi- and extreme scales</a:t>
            </a:r>
          </a:p>
          <a:p>
            <a:pPr marL="342900" indent="-342900">
              <a:buFont typeface="Arial"/>
              <a:buChar char="•"/>
            </a:pPr>
            <a:r>
              <a:rPr lang="en-US" sz="2200" dirty="0" smtClean="0">
                <a:solidFill>
                  <a:srgbClr val="000000"/>
                </a:solidFill>
              </a:rPr>
              <a:t>Dynamically </a:t>
            </a:r>
            <a:r>
              <a:rPr lang="en-US" sz="2200" dirty="0">
                <a:solidFill>
                  <a:srgbClr val="000000"/>
                </a:solidFill>
              </a:rPr>
              <a:t>reorganizing/reconfiguring</a:t>
            </a:r>
          </a:p>
          <a:p>
            <a:pPr marL="342900" indent="-342900">
              <a:buFont typeface="Arial"/>
              <a:buChar char="•"/>
            </a:pPr>
            <a:r>
              <a:rPr lang="en-US" sz="2200" dirty="0">
                <a:solidFill>
                  <a:srgbClr val="000000"/>
                </a:solidFill>
              </a:rPr>
              <a:t>High degrees of </a:t>
            </a:r>
            <a:r>
              <a:rPr lang="en-US" sz="2200" dirty="0" smtClean="0">
                <a:solidFill>
                  <a:srgbClr val="000000"/>
                </a:solidFill>
              </a:rPr>
              <a:t>automation</a:t>
            </a:r>
          </a:p>
          <a:p>
            <a:pPr marL="342900" indent="-342900">
              <a:buFont typeface="Arial"/>
              <a:buChar char="•"/>
            </a:pPr>
            <a:r>
              <a:rPr lang="en-US" sz="2200" dirty="0" smtClean="0">
                <a:solidFill>
                  <a:srgbClr val="000000"/>
                </a:solidFill>
              </a:rPr>
              <a:t>Dependable operation with high assurance of reliability, safety, security and usability</a:t>
            </a:r>
            <a:endParaRPr lang="en-US" sz="2200" dirty="0">
              <a:solidFill>
                <a:srgbClr val="000000"/>
              </a:solidFill>
            </a:endParaRPr>
          </a:p>
        </p:txBody>
      </p:sp>
      <p:sp>
        <p:nvSpPr>
          <p:cNvPr id="9" name="TextBox 8"/>
          <p:cNvSpPr txBox="1"/>
          <p:nvPr/>
        </p:nvSpPr>
        <p:spPr>
          <a:xfrm>
            <a:off x="4114800" y="21336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25413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D-xray-hires-reducednoise-nolabe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752604"/>
            <a:ext cx="3048000" cy="3148361"/>
          </a:xfrm>
          <a:prstGeom prst="rect">
            <a:avLst/>
          </a:prstGeom>
        </p:spPr>
      </p:pic>
      <p:sp>
        <p:nvSpPr>
          <p:cNvPr id="2" name="Title 1"/>
          <p:cNvSpPr>
            <a:spLocks noGrp="1"/>
          </p:cNvSpPr>
          <p:nvPr>
            <p:ph type="title"/>
          </p:nvPr>
        </p:nvSpPr>
        <p:spPr>
          <a:xfrm>
            <a:off x="457200" y="-64911"/>
            <a:ext cx="8229600" cy="1143000"/>
          </a:xfrm>
        </p:spPr>
        <p:txBody>
          <a:bodyPr>
            <a:normAutofit/>
          </a:bodyPr>
          <a:lstStyle/>
          <a:p>
            <a:pPr algn="ctr"/>
            <a:r>
              <a:rPr lang="en-US" sz="3200" b="1" dirty="0" smtClean="0"/>
              <a:t>Security of Cyber-Physical Systems</a:t>
            </a:r>
            <a:endParaRPr lang="en-US" sz="3200" b="1"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6952" y="1200330"/>
            <a:ext cx="2572266" cy="385144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1323" y="4261077"/>
            <a:ext cx="3566161" cy="2215927"/>
          </a:xfrm>
          <a:prstGeom prst="rect">
            <a:avLst/>
          </a:prstGeom>
        </p:spPr>
      </p:pic>
      <p:sp>
        <p:nvSpPr>
          <p:cNvPr id="8" name="Rectangle 7"/>
          <p:cNvSpPr/>
          <p:nvPr/>
        </p:nvSpPr>
        <p:spPr>
          <a:xfrm rot="16200000">
            <a:off x="1791406" y="2985207"/>
            <a:ext cx="3962400" cy="379591"/>
          </a:xfrm>
          <a:prstGeom prst="rect">
            <a:avLst/>
          </a:prstGeom>
          <a:solidFill>
            <a:schemeClr val="bg1"/>
          </a:solidFill>
          <a:ln>
            <a:solidFill>
              <a:schemeClr val="tx1"/>
            </a:solidFill>
          </a:ln>
        </p:spPr>
        <p:txBody>
          <a:bodyPr wrap="square">
            <a:spAutoFit/>
          </a:bodyPr>
          <a:lstStyle/>
          <a:p>
            <a:pPr algn="ctr">
              <a:lnSpc>
                <a:spcPct val="120000"/>
              </a:lnSpc>
            </a:pPr>
            <a:r>
              <a:rPr lang="en-US" sz="1600" b="1" dirty="0" smtClean="0"/>
              <a:t>Smart Grids</a:t>
            </a:r>
            <a:endParaRPr lang="en-US" sz="1600" dirty="0"/>
          </a:p>
        </p:txBody>
      </p:sp>
      <p:sp>
        <p:nvSpPr>
          <p:cNvPr id="9" name="Rectangle 8"/>
          <p:cNvSpPr/>
          <p:nvPr/>
        </p:nvSpPr>
        <p:spPr>
          <a:xfrm rot="16200000">
            <a:off x="3294321" y="5185044"/>
            <a:ext cx="2225040" cy="338554"/>
          </a:xfrm>
          <a:prstGeom prst="rect">
            <a:avLst/>
          </a:prstGeom>
          <a:solidFill>
            <a:schemeClr val="bg1"/>
          </a:solidFill>
          <a:ln>
            <a:solidFill>
              <a:srgbClr val="FFFFFF"/>
            </a:solidFill>
          </a:ln>
        </p:spPr>
        <p:txBody>
          <a:bodyPr wrap="square">
            <a:spAutoFit/>
          </a:bodyPr>
          <a:lstStyle/>
          <a:p>
            <a:pPr algn="ctr"/>
            <a:r>
              <a:rPr lang="en-US" sz="1600" b="1" dirty="0" smtClean="0"/>
              <a:t>Industrial Control</a:t>
            </a:r>
            <a:endParaRPr lang="en-US" sz="1600" dirty="0"/>
          </a:p>
        </p:txBody>
      </p:sp>
      <p:sp>
        <p:nvSpPr>
          <p:cNvPr id="10" name="Rectangle 9"/>
          <p:cNvSpPr/>
          <p:nvPr/>
        </p:nvSpPr>
        <p:spPr>
          <a:xfrm>
            <a:off x="5410200" y="1371600"/>
            <a:ext cx="3048000" cy="338554"/>
          </a:xfrm>
          <a:prstGeom prst="rect">
            <a:avLst/>
          </a:prstGeom>
          <a:solidFill>
            <a:schemeClr val="bg1"/>
          </a:solidFill>
          <a:ln>
            <a:solidFill>
              <a:srgbClr val="FFFFFF"/>
            </a:solidFill>
          </a:ln>
        </p:spPr>
        <p:txBody>
          <a:bodyPr wrap="square">
            <a:spAutoFit/>
          </a:bodyPr>
          <a:lstStyle/>
          <a:p>
            <a:pPr algn="ctr"/>
            <a:r>
              <a:rPr lang="en-US" sz="1600" b="1" dirty="0" smtClean="0"/>
              <a:t>Embedded Medical Devices</a:t>
            </a:r>
            <a:endParaRPr lang="en-US" sz="1600" dirty="0"/>
          </a:p>
        </p:txBody>
      </p:sp>
      <p:sp>
        <p:nvSpPr>
          <p:cNvPr id="11" name="Rectangle 10"/>
          <p:cNvSpPr/>
          <p:nvPr/>
        </p:nvSpPr>
        <p:spPr>
          <a:xfrm>
            <a:off x="609600" y="6290846"/>
            <a:ext cx="2082800" cy="338554"/>
          </a:xfrm>
          <a:prstGeom prst="rect">
            <a:avLst/>
          </a:prstGeom>
          <a:solidFill>
            <a:schemeClr val="bg1"/>
          </a:solidFill>
          <a:ln>
            <a:solidFill>
              <a:srgbClr val="FFFFFF"/>
            </a:solidFill>
          </a:ln>
        </p:spPr>
        <p:txBody>
          <a:bodyPr wrap="square">
            <a:spAutoFit/>
          </a:bodyPr>
          <a:lstStyle/>
          <a:p>
            <a:pPr algn="ctr"/>
            <a:r>
              <a:rPr lang="en-US" sz="1600" b="1" dirty="0" smtClean="0"/>
              <a:t>Automobiles</a:t>
            </a:r>
            <a:endParaRPr lang="en-US" sz="1600" dirty="0"/>
          </a:p>
        </p:txBody>
      </p:sp>
      <p:sp>
        <p:nvSpPr>
          <p:cNvPr id="12" name="TextBox 11"/>
          <p:cNvSpPr txBox="1"/>
          <p:nvPr/>
        </p:nvSpPr>
        <p:spPr>
          <a:xfrm>
            <a:off x="7095067" y="2878667"/>
            <a:ext cx="184666" cy="369332"/>
          </a:xfrm>
          <a:prstGeom prst="rect">
            <a:avLst/>
          </a:prstGeom>
          <a:noFill/>
        </p:spPr>
        <p:txBody>
          <a:bodyPr wrap="none" rtlCol="0">
            <a:spAutoFit/>
          </a:bodyPr>
          <a:lstStyle/>
          <a:p>
            <a:endParaRPr lang="en-US" dirty="0"/>
          </a:p>
        </p:txBody>
      </p:sp>
      <p:pic>
        <p:nvPicPr>
          <p:cNvPr id="13" name="Picture 12" descr="smart_grid_screengrab1_crop.jp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219205" y="1193804"/>
            <a:ext cx="2362199" cy="3904253"/>
          </a:xfrm>
          <a:prstGeom prst="rect">
            <a:avLst/>
          </a:prstGeom>
        </p:spPr>
      </p:pic>
      <p:pic>
        <p:nvPicPr>
          <p:cNvPr id="4"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4038605"/>
            <a:ext cx="2079426" cy="2206319"/>
          </a:xfrm>
          <a:prstGeom prst="rect">
            <a:avLst/>
          </a:prstGeom>
          <a:noFill/>
          <a:ln w="9525">
            <a:noFill/>
            <a:miter lim="800000"/>
            <a:headEnd/>
            <a:tailEnd/>
          </a:ln>
        </p:spPr>
      </p:pic>
    </p:spTree>
    <p:extLst>
      <p:ext uri="{BB962C8B-B14F-4D97-AF65-F5344CB8AC3E}">
        <p14:creationId xmlns:p14="http://schemas.microsoft.com/office/powerpoint/2010/main" val="11235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Code Red</a:t>
            </a:r>
            <a:endParaRPr lang="en-US"/>
          </a:p>
        </p:txBody>
      </p:sp>
      <p:sp>
        <p:nvSpPr>
          <p:cNvPr id="114691" name="Rectangle 3"/>
          <p:cNvSpPr>
            <a:spLocks noGrp="1" noChangeArrowheads="1"/>
          </p:cNvSpPr>
          <p:nvPr>
            <p:ph idx="1"/>
          </p:nvPr>
        </p:nvSpPr>
        <p:spPr/>
        <p:txBody>
          <a:bodyPr>
            <a:normAutofit fontScale="92500" lnSpcReduction="20000"/>
          </a:bodyPr>
          <a:lstStyle/>
          <a:p>
            <a:r>
              <a:rPr lang="en-US" smtClean="0">
                <a:sym typeface="Arial" charset="0"/>
              </a:rPr>
              <a:t>Initial version released July 13, 2001</a:t>
            </a:r>
          </a:p>
          <a:p>
            <a:pPr lvl="1"/>
            <a:r>
              <a:rPr lang="en-US" smtClean="0">
                <a:sym typeface="Arial" charset="0"/>
              </a:rPr>
              <a:t>Sends its code as an HTTP request</a:t>
            </a:r>
          </a:p>
          <a:p>
            <a:pPr lvl="1"/>
            <a:r>
              <a:rPr lang="en-US" smtClean="0">
                <a:sym typeface="Arial" charset="0"/>
              </a:rPr>
              <a:t>HTTP request exploits buffer overflow </a:t>
            </a:r>
          </a:p>
          <a:p>
            <a:pPr lvl="1"/>
            <a:r>
              <a:rPr lang="en-US" smtClean="0">
                <a:sym typeface="Arial" charset="0"/>
              </a:rPr>
              <a:t>Malicious code is not stored in a file</a:t>
            </a:r>
          </a:p>
          <a:p>
            <a:pPr lvl="2"/>
            <a:r>
              <a:rPr lang="en-US" smtClean="0">
                <a:sym typeface="Arial" charset="0"/>
              </a:rPr>
              <a:t>Placed in memory and then run</a:t>
            </a:r>
          </a:p>
          <a:p>
            <a:r>
              <a:rPr lang="en-US" smtClean="0">
                <a:sym typeface="Arial" charset="0"/>
              </a:rPr>
              <a:t>When executed,</a:t>
            </a:r>
          </a:p>
          <a:p>
            <a:pPr lvl="1"/>
            <a:r>
              <a:rPr lang="en-US" smtClean="0">
                <a:sym typeface="Arial" charset="0"/>
              </a:rPr>
              <a:t>Worm checks for the file C:\Notworm</a:t>
            </a:r>
          </a:p>
          <a:p>
            <a:pPr lvl="2"/>
            <a:r>
              <a:rPr lang="en-US" smtClean="0">
                <a:sym typeface="Arial" charset="0"/>
              </a:rPr>
              <a:t>If file exists, the worm thread goes into infinite sleep state</a:t>
            </a:r>
          </a:p>
          <a:p>
            <a:pPr lvl="1"/>
            <a:r>
              <a:rPr lang="en-US" smtClean="0">
                <a:sym typeface="Arial" charset="0"/>
              </a:rPr>
              <a:t>Creates new threads</a:t>
            </a:r>
          </a:p>
          <a:p>
            <a:pPr lvl="2"/>
            <a:r>
              <a:rPr lang="en-US" smtClean="0">
                <a:sym typeface="Arial" charset="0"/>
              </a:rPr>
              <a:t>If the date is before the 20th of the month, the next 99 threads attempt to exploit more computers by targeting random IP addresses</a:t>
            </a:r>
            <a:endParaRPr lang="en-US">
              <a:sym typeface="Arial" charset="0"/>
            </a:endParaRPr>
          </a:p>
        </p:txBody>
      </p:sp>
    </p:spTree>
    <p:extLst>
      <p:ext uri="{BB962C8B-B14F-4D97-AF65-F5344CB8AC3E}">
        <p14:creationId xmlns:p14="http://schemas.microsoft.com/office/powerpoint/2010/main" val="299724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Code Red Exploit</a:t>
            </a:r>
            <a:endParaRPr lang="en-US" dirty="0"/>
          </a:p>
        </p:txBody>
      </p:sp>
      <p:sp>
        <p:nvSpPr>
          <p:cNvPr id="3" name="Rectangle 2"/>
          <p:cNvSpPr/>
          <p:nvPr/>
        </p:nvSpPr>
        <p:spPr>
          <a:xfrm>
            <a:off x="115454" y="2586979"/>
            <a:ext cx="8855364" cy="1877437"/>
          </a:xfrm>
          <a:prstGeom prst="rect">
            <a:avLst/>
          </a:prstGeom>
        </p:spPr>
        <p:txBody>
          <a:bodyPr wrap="square">
            <a:spAutoFit/>
          </a:bodyPr>
          <a:lstStyle/>
          <a:p>
            <a:r>
              <a:rPr lang="en-US" sz="1600" dirty="0"/>
              <a:t>C:\ telnet </a:t>
            </a:r>
            <a:r>
              <a:rPr lang="en-US" sz="1600" dirty="0" err="1"/>
              <a:t>www.targetsystem.com</a:t>
            </a:r>
            <a:r>
              <a:rPr lang="en-US" sz="1600" dirty="0"/>
              <a:t> 80 </a:t>
            </a:r>
          </a:p>
          <a:p>
            <a:r>
              <a:rPr lang="en-US" sz="1600" dirty="0"/>
              <a:t>GET/</a:t>
            </a:r>
            <a:r>
              <a:rPr lang="en-US" sz="1600" dirty="0" err="1"/>
              <a:t>default.ida?NNNNNNNNNNNNNNNNNNNNNNNNNNNNNNNNNNNNNNNNNNNNNNNN</a:t>
            </a:r>
            <a:endParaRPr lang="en-US" sz="1600" dirty="0"/>
          </a:p>
          <a:p>
            <a:r>
              <a:rPr lang="en-US" sz="1600" dirty="0"/>
              <a:t>NNNNNNNNNNNNNNNNNNNNNNNNNNNNNNNNNNNNNNNNNNNNNNNNNNNNNNNNNNNNNNNN</a:t>
            </a:r>
          </a:p>
          <a:p>
            <a:r>
              <a:rPr lang="en-US" sz="1600" dirty="0"/>
              <a:t>NNNNNNNNNNNNNNNNNNNNNNNNNNNNNNNNNNNNNNNNNNNNNNNNNNNNNNNNNNNNNNNN</a:t>
            </a:r>
          </a:p>
          <a:p>
            <a:r>
              <a:rPr lang="en-US" sz="1600" dirty="0"/>
              <a:t>NNNNNNNNNNNNNNNNNNNNNNNNNNNNNNNNNNNNNNNNNNNNNNNN%u9090%u6858%ucb</a:t>
            </a:r>
          </a:p>
          <a:p>
            <a:r>
              <a:rPr lang="en-US" sz="1600" dirty="0"/>
              <a:t>d3%u7801%u9090%u6858%ucbd3%u7801%u9090%u6858%ucbd3%u7801%u9090%u</a:t>
            </a:r>
          </a:p>
          <a:p>
            <a:r>
              <a:rPr lang="en-US" sz="1600" dirty="0"/>
              <a:t>9090%u8190%u00c3%u0003%u8b00%u531b%u53ff%u0078%u0000%u00=a HTTP/1.0</a:t>
            </a:r>
          </a:p>
        </p:txBody>
      </p:sp>
      <p:sp>
        <p:nvSpPr>
          <p:cNvPr id="4" name="Rectangle 3"/>
          <p:cNvSpPr/>
          <p:nvPr/>
        </p:nvSpPr>
        <p:spPr>
          <a:xfrm>
            <a:off x="0" y="4918793"/>
            <a:ext cx="8855364" cy="1754327"/>
          </a:xfrm>
          <a:prstGeom prst="rect">
            <a:avLst/>
          </a:prstGeom>
        </p:spPr>
        <p:txBody>
          <a:bodyPr wrap="square">
            <a:spAutoFit/>
          </a:bodyPr>
          <a:lstStyle/>
          <a:p>
            <a:r>
              <a:rPr lang="en-US" dirty="0" smtClean="0"/>
              <a:t>“The </a:t>
            </a:r>
            <a:r>
              <a:rPr lang="en-US" dirty="0"/>
              <a:t>vulnerability lies within the code that allows a Web server to interact with Microsoft Indexing Service functionality, which is installed by default on all versions of IIS. The problem lies in the fact that the .</a:t>
            </a:r>
            <a:r>
              <a:rPr lang="en-US" dirty="0" err="1"/>
              <a:t>ida</a:t>
            </a:r>
            <a:r>
              <a:rPr lang="en-US" dirty="0"/>
              <a:t> (Indexing Service) ISAPI filter does not perform proper "bounds checking" on user inputted buffers and therefore is susceptible to a buffer overflow attack</a:t>
            </a:r>
            <a:r>
              <a:rPr lang="en-US" dirty="0" smtClean="0"/>
              <a:t>.”</a:t>
            </a:r>
          </a:p>
          <a:p>
            <a:endParaRPr lang="en-US" dirty="0"/>
          </a:p>
          <a:p>
            <a:r>
              <a:rPr lang="en-US" dirty="0" smtClean="0"/>
              <a:t>-</a:t>
            </a:r>
            <a:r>
              <a:rPr lang="en-US" dirty="0" err="1" smtClean="0"/>
              <a:t>sans.org</a:t>
            </a:r>
            <a:endParaRPr lang="en-US" dirty="0"/>
          </a:p>
        </p:txBody>
      </p:sp>
    </p:spTree>
    <p:extLst>
      <p:ext uri="{BB962C8B-B14F-4D97-AF65-F5344CB8AC3E}">
        <p14:creationId xmlns:p14="http://schemas.microsoft.com/office/powerpoint/2010/main" val="15734825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mtClean="0">
                <a:sym typeface="Arial" charset="0"/>
              </a:rPr>
              <a:t>Code Red of July 13 and July 19</a:t>
            </a:r>
            <a:endParaRPr lang="en-US">
              <a:sym typeface="Arial" charset="0"/>
            </a:endParaRPr>
          </a:p>
        </p:txBody>
      </p:sp>
      <p:sp>
        <p:nvSpPr>
          <p:cNvPr id="115715" name="Rectangle 3"/>
          <p:cNvSpPr>
            <a:spLocks noGrp="1" noChangeArrowheads="1"/>
          </p:cNvSpPr>
          <p:nvPr>
            <p:ph idx="1"/>
          </p:nvPr>
        </p:nvSpPr>
        <p:spPr/>
        <p:txBody>
          <a:bodyPr>
            <a:normAutofit fontScale="85000" lnSpcReduction="20000"/>
          </a:bodyPr>
          <a:lstStyle/>
          <a:p>
            <a:r>
              <a:rPr lang="en-US" smtClean="0">
                <a:sym typeface="Arial" charset="0"/>
              </a:rPr>
              <a:t>Initial release of July 13</a:t>
            </a:r>
          </a:p>
          <a:p>
            <a:pPr lvl="1"/>
            <a:r>
              <a:rPr lang="en-US" smtClean="0">
                <a:sym typeface="Arial" charset="0"/>
              </a:rPr>
              <a:t>1st through 20th month: Spread </a:t>
            </a:r>
          </a:p>
          <a:p>
            <a:pPr lvl="2"/>
            <a:r>
              <a:rPr lang="en-US" smtClean="0">
                <a:sym typeface="Arial" charset="0"/>
              </a:rPr>
              <a:t>via random scan of 32-bit IP addr space</a:t>
            </a:r>
          </a:p>
          <a:p>
            <a:pPr lvl="1"/>
            <a:r>
              <a:rPr lang="en-US" smtClean="0">
                <a:sym typeface="Arial" charset="0"/>
              </a:rPr>
              <a:t>20th through end of each month: attack.</a:t>
            </a:r>
          </a:p>
          <a:p>
            <a:pPr lvl="2"/>
            <a:r>
              <a:rPr lang="en-US" smtClean="0">
                <a:sym typeface="Arial" charset="0"/>
              </a:rPr>
              <a:t>Flooding attack against 198.137.240.91  (</a:t>
            </a:r>
            <a:r>
              <a:rPr lang="en-US" smtClean="0">
                <a:sym typeface="Arial Italic" charset="0"/>
              </a:rPr>
              <a:t>www.whitehouse.gov)</a:t>
            </a:r>
          </a:p>
          <a:p>
            <a:pPr lvl="1"/>
            <a:r>
              <a:rPr lang="en-US" smtClean="0">
                <a:sym typeface="Arial" charset="0"/>
              </a:rPr>
              <a:t>Failure to seed random number generator </a:t>
            </a:r>
            <a:r>
              <a:rPr lang="en-US" smtClean="0">
                <a:sym typeface="Symbol" charset="0"/>
              </a:rPr>
              <a:t>⇒</a:t>
            </a:r>
            <a:r>
              <a:rPr lang="en-US" smtClean="0">
                <a:sym typeface="Arial" charset="0"/>
              </a:rPr>
              <a:t> </a:t>
            </a:r>
            <a:r>
              <a:rPr lang="en-US" smtClean="0">
                <a:sym typeface="Arial Italic" charset="0"/>
              </a:rPr>
              <a:t>linear growth</a:t>
            </a:r>
          </a:p>
          <a:p>
            <a:r>
              <a:rPr lang="en-US" smtClean="0">
                <a:sym typeface="Arial" charset="0"/>
              </a:rPr>
              <a:t>Revision released July 19, 2001.</a:t>
            </a:r>
          </a:p>
          <a:p>
            <a:pPr lvl="1"/>
            <a:r>
              <a:rPr lang="en-US" smtClean="0">
                <a:sym typeface="Arial" charset="0"/>
              </a:rPr>
              <a:t>White House responds to threat of flooding attack by changing the address of </a:t>
            </a:r>
            <a:r>
              <a:rPr lang="en-US" smtClean="0">
                <a:sym typeface="Arial Italic" charset="0"/>
              </a:rPr>
              <a:t>www.whitehouse.gov</a:t>
            </a:r>
          </a:p>
          <a:p>
            <a:pPr lvl="1"/>
            <a:r>
              <a:rPr lang="en-US" smtClean="0">
                <a:sym typeface="Arial" charset="0"/>
              </a:rPr>
              <a:t>Causes Code Red to die for date ≥ 20th of the month.</a:t>
            </a:r>
          </a:p>
          <a:p>
            <a:pPr lvl="1"/>
            <a:r>
              <a:rPr lang="en-US" smtClean="0">
                <a:sym typeface="Arial" charset="0"/>
              </a:rPr>
              <a:t>But: this time random number generator correctly seeded</a:t>
            </a:r>
            <a:endParaRPr lang="en-US">
              <a:sym typeface="Arial" charset="0"/>
            </a:endParaRPr>
          </a:p>
        </p:txBody>
      </p:sp>
      <p:sp>
        <p:nvSpPr>
          <p:cNvPr id="115716"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43499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739</TotalTime>
  <Words>4220</Words>
  <Application>Microsoft Macintosh PowerPoint</Application>
  <PresentationFormat>On-screen Show (4:3)</PresentationFormat>
  <Paragraphs>575</Paragraphs>
  <Slides>68</Slides>
  <Notes>24</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Lecture 19 – Worms, Botnets</vt:lpstr>
      <vt:lpstr>PowerPoint Presentation</vt:lpstr>
      <vt:lpstr>PowerPoint Presentation</vt:lpstr>
      <vt:lpstr>Worm</vt:lpstr>
      <vt:lpstr>Cost of worm attacks</vt:lpstr>
      <vt:lpstr>Internet Worm (First major attack)</vt:lpstr>
      <vt:lpstr>Code Red</vt:lpstr>
      <vt:lpstr>Manual Code Red Exploit</vt:lpstr>
      <vt:lpstr>Code Red of July 13 and July 19</vt:lpstr>
      <vt:lpstr>Spread of Code Red</vt:lpstr>
      <vt:lpstr>Network Telescopes</vt:lpstr>
      <vt:lpstr>Code Red 2</vt:lpstr>
      <vt:lpstr>Striving for Greater Virulence: Nimda</vt:lpstr>
      <vt:lpstr>PowerPoint Presentation</vt:lpstr>
      <vt:lpstr>Early Worms</vt:lpstr>
      <vt:lpstr>How do worms propagate?</vt:lpstr>
      <vt:lpstr>Sherman, Set the Way Back Machine to 2000</vt:lpstr>
      <vt:lpstr>The Impact of Slammer (2003)</vt:lpstr>
      <vt:lpstr>Blaster Worms Lifecycle</vt:lpstr>
      <vt:lpstr>Blaster Worm Cyclic behavior and Persistence</vt:lpstr>
      <vt:lpstr>Bagle/MyDoom Backdoors</vt:lpstr>
      <vt:lpstr>Virulent Activity</vt:lpstr>
      <vt:lpstr>Why?</vt:lpstr>
      <vt:lpstr>Attacker Ah Ha! Moment</vt:lpstr>
      <vt:lpstr>PowerPoint Presentation</vt:lpstr>
      <vt:lpstr>The rise of botnets: Cyber-Crime</vt:lpstr>
      <vt:lpstr>PowerPoint Presentation</vt:lpstr>
      <vt:lpstr>PowerPoint Presentation</vt:lpstr>
      <vt:lpstr>PowerPoint Presentation</vt:lpstr>
      <vt:lpstr>PowerPoint Presentation</vt:lpstr>
      <vt:lpstr>PowerPoint Presentation</vt:lpstr>
      <vt:lpstr>PowerPoint Presentation</vt:lpstr>
      <vt:lpstr>What’s a “botnet”?</vt:lpstr>
      <vt:lpstr>A Botnet lifecycle framework</vt:lpstr>
      <vt:lpstr>Ecosystem complexity</vt:lpstr>
      <vt:lpstr>Botnet evolving propagation</vt:lpstr>
      <vt:lpstr>Application level attack: the drive-by</vt:lpstr>
      <vt:lpstr>Social networking and messaging</vt:lpstr>
      <vt:lpstr>Evolving botnet topologies and communication</vt:lpstr>
      <vt:lpstr>E.g., more resilient structures</vt:lpstr>
      <vt:lpstr>E.g., more scalable and reliable communications?</vt:lpstr>
      <vt:lpstr>E.g., Tweeting C&amp;C</vt:lpstr>
      <vt:lpstr>Evolving botnet attacks</vt:lpstr>
      <vt:lpstr>PowerPoint Presentation</vt:lpstr>
      <vt:lpstr>The Spam “Value Chain”</vt:lpstr>
      <vt:lpstr>PowerPoint Presentation</vt:lpstr>
      <vt:lpstr>The DDoS “Hockey Stick Era”</vt:lpstr>
      <vt:lpstr>Top Attacked Ports</vt:lpstr>
      <vt:lpstr>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Devices &amp; Cellular Networks are Pervasive</vt:lpstr>
      <vt:lpstr>Mobility and Data Growth</vt:lpstr>
      <vt:lpstr>Big Data and Privacy</vt:lpstr>
      <vt:lpstr>PowerPoint Presentation</vt:lpstr>
      <vt:lpstr>PowerPoint Presentation</vt:lpstr>
      <vt:lpstr>Cloud and Virtualization</vt:lpstr>
      <vt:lpstr>Cyber-Physical Systems</vt:lpstr>
      <vt:lpstr>Security of Cyber-Physical Systems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67</cp:revision>
  <dcterms:created xsi:type="dcterms:W3CDTF">2015-02-03T02:48:34Z</dcterms:created>
  <dcterms:modified xsi:type="dcterms:W3CDTF">2015-10-28T20:39:46Z</dcterms:modified>
</cp:coreProperties>
</file>